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19"/>
  </p:notesMasterIdLst>
  <p:sldIdLst>
    <p:sldId id="271" r:id="rId2"/>
    <p:sldId id="333" r:id="rId3"/>
    <p:sldId id="334" r:id="rId4"/>
    <p:sldId id="335" r:id="rId5"/>
    <p:sldId id="369" r:id="rId6"/>
    <p:sldId id="347" r:id="rId7"/>
    <p:sldId id="366" r:id="rId8"/>
    <p:sldId id="367" r:id="rId9"/>
    <p:sldId id="371" r:id="rId10"/>
    <p:sldId id="365" r:id="rId11"/>
    <p:sldId id="364" r:id="rId12"/>
    <p:sldId id="361" r:id="rId13"/>
    <p:sldId id="358" r:id="rId14"/>
    <p:sldId id="368" r:id="rId15"/>
    <p:sldId id="349" r:id="rId16"/>
    <p:sldId id="370" r:id="rId17"/>
    <p:sldId id="363"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866" autoAdjust="0"/>
    <p:restoredTop sz="94713" autoAdjust="0"/>
  </p:normalViewPr>
  <p:slideViewPr>
    <p:cSldViewPr>
      <p:cViewPr varScale="1">
        <p:scale>
          <a:sx n="110" d="100"/>
          <a:sy n="110" d="100"/>
        </p:scale>
        <p:origin x="-23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E68AB-7B58-4405-BCB5-F5C48ABB760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FB5694DF-BE5D-4CD9-8FDE-6C2285E197BA}">
      <dgm:prSet phldrT="[Κείμενο]" custT="1">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000" b="1" dirty="0" smtClean="0"/>
            <a:t>100-1999 </a:t>
          </a:r>
          <a:r>
            <a:rPr lang="el-GR" sz="2000" b="1" dirty="0" err="1" smtClean="0"/>
            <a:t>χλμ</a:t>
          </a:r>
          <a:endParaRPr lang="el-GR" sz="2000" b="1" dirty="0" smtClean="0"/>
        </a:p>
        <a:p>
          <a:pPr defTabSz="977900">
            <a:lnSpc>
              <a:spcPct val="90000"/>
            </a:lnSpc>
            <a:spcBef>
              <a:spcPct val="0"/>
            </a:spcBef>
            <a:spcAft>
              <a:spcPct val="35000"/>
            </a:spcAft>
          </a:pPr>
          <a:endParaRPr lang="el-GR" sz="1800" dirty="0"/>
        </a:p>
      </dgm:t>
    </dgm:pt>
    <dgm:pt modelId="{DB039D1F-8381-42B0-8E73-6BDE230C8957}" type="parTrans" cxnId="{542F960C-FB74-4E11-925F-5CDCE099FC35}">
      <dgm:prSet/>
      <dgm:spPr/>
      <dgm:t>
        <a:bodyPr/>
        <a:lstStyle/>
        <a:p>
          <a:endParaRPr lang="el-GR"/>
        </a:p>
      </dgm:t>
    </dgm:pt>
    <dgm:pt modelId="{4BCC5E07-41A9-4300-9E5D-F71BDE96777C}" type="sibTrans" cxnId="{542F960C-FB74-4E11-925F-5CDCE099FC35}">
      <dgm:prSet/>
      <dgm:spPr/>
      <dgm:t>
        <a:bodyPr/>
        <a:lstStyle/>
        <a:p>
          <a:endParaRPr lang="el-GR"/>
        </a:p>
      </dgm:t>
    </dgm:pt>
    <dgm:pt modelId="{397D5059-EBD2-4E88-A89D-435F9851352B}">
      <dgm:prSet phldrT="[Κείμενο]">
        <dgm:style>
          <a:lnRef idx="2">
            <a:schemeClr val="accent1"/>
          </a:lnRef>
          <a:fillRef idx="1">
            <a:schemeClr val="lt1"/>
          </a:fillRef>
          <a:effectRef idx="0">
            <a:schemeClr val="accent1"/>
          </a:effectRef>
          <a:fontRef idx="minor">
            <a:schemeClr val="dk1"/>
          </a:fontRef>
        </dgm:style>
      </dgm:prSet>
      <dgm:spPr/>
      <dgm:t>
        <a:bodyPr/>
        <a:lstStyle/>
        <a:p>
          <a:r>
            <a:rPr lang="el-GR" b="1" dirty="0" smtClean="0"/>
            <a:t>360 ΕΥΡΩ </a:t>
          </a:r>
          <a:r>
            <a:rPr lang="el-GR" dirty="0" smtClean="0"/>
            <a:t>/ συμμετέχοντα </a:t>
          </a:r>
          <a:endParaRPr lang="el-GR" dirty="0"/>
        </a:p>
      </dgm:t>
    </dgm:pt>
    <dgm:pt modelId="{DEF7541C-E014-4157-AC2E-ACAC355FF727}" type="parTrans" cxnId="{CF89254B-E0F0-4D4E-957A-8D9CE1DD0072}">
      <dgm:prSet/>
      <dgm:spPr/>
      <dgm:t>
        <a:bodyPr/>
        <a:lstStyle/>
        <a:p>
          <a:endParaRPr lang="el-GR"/>
        </a:p>
      </dgm:t>
    </dgm:pt>
    <dgm:pt modelId="{D2004E78-C4E2-499F-8EF8-DA80B2EB08A7}" type="sibTrans" cxnId="{CF89254B-E0F0-4D4E-957A-8D9CE1DD0072}">
      <dgm:prSet/>
      <dgm:spPr/>
      <dgm:t>
        <a:bodyPr/>
        <a:lstStyle/>
        <a:p>
          <a:endParaRPr lang="el-GR"/>
        </a:p>
      </dgm:t>
    </dgm:pt>
    <dgm:pt modelId="{7D141144-EC47-4451-B7DD-6C7D5585A4E8}">
      <dgm:prSet custT="1">
        <dgm:style>
          <a:lnRef idx="1">
            <a:schemeClr val="accent1"/>
          </a:lnRef>
          <a:fillRef idx="2">
            <a:schemeClr val="accent1"/>
          </a:fillRef>
          <a:effectRef idx="1">
            <a:schemeClr val="accent1"/>
          </a:effectRef>
          <a:fontRef idx="minor">
            <a:schemeClr val="dk1"/>
          </a:fontRef>
        </dgm:style>
      </dgm:prSet>
      <dgm:spPr/>
      <dgm:t>
        <a:bodyPr/>
        <a:lstStyle/>
        <a:p>
          <a:r>
            <a:rPr lang="el-GR" sz="2000" b="1" dirty="0" smtClean="0"/>
            <a:t>≥2000 </a:t>
          </a:r>
          <a:r>
            <a:rPr lang="el-GR" sz="2000" b="1" dirty="0" err="1" smtClean="0"/>
            <a:t>χλμ</a:t>
          </a:r>
          <a:endParaRPr lang="el-GR" sz="2000" b="1" dirty="0"/>
        </a:p>
      </dgm:t>
    </dgm:pt>
    <dgm:pt modelId="{416F2A43-4472-47D5-94D9-2D20DC52292C}" type="parTrans" cxnId="{174F13A1-AD54-41E9-91CC-F290F755366A}">
      <dgm:prSet/>
      <dgm:spPr/>
      <dgm:t>
        <a:bodyPr/>
        <a:lstStyle/>
        <a:p>
          <a:endParaRPr lang="el-GR"/>
        </a:p>
      </dgm:t>
    </dgm:pt>
    <dgm:pt modelId="{F3AA2250-C27E-4F52-AAF9-871386E431CD}" type="sibTrans" cxnId="{174F13A1-AD54-41E9-91CC-F290F755366A}">
      <dgm:prSet/>
      <dgm:spPr/>
      <dgm:t>
        <a:bodyPr/>
        <a:lstStyle/>
        <a:p>
          <a:endParaRPr lang="el-GR"/>
        </a:p>
      </dgm:t>
    </dgm:pt>
    <dgm:pt modelId="{8CA84FE1-D6FC-46C5-9095-13796742388D}">
      <dgm:prSet>
        <dgm:style>
          <a:lnRef idx="2">
            <a:schemeClr val="accent1"/>
          </a:lnRef>
          <a:fillRef idx="1">
            <a:schemeClr val="lt1"/>
          </a:fillRef>
          <a:effectRef idx="0">
            <a:schemeClr val="accent1"/>
          </a:effectRef>
          <a:fontRef idx="minor">
            <a:schemeClr val="dk1"/>
          </a:fontRef>
        </dgm:style>
      </dgm:prSet>
      <dgm:spPr/>
      <dgm:t>
        <a:bodyPr/>
        <a:lstStyle/>
        <a:p>
          <a:r>
            <a:rPr lang="el-GR" b="1" dirty="0" smtClean="0"/>
            <a:t>275 ΕΥΡΩ</a:t>
          </a:r>
          <a:r>
            <a:rPr lang="el-GR" dirty="0" smtClean="0"/>
            <a:t> / συμμετέχοντα </a:t>
          </a:r>
          <a:endParaRPr lang="el-GR" dirty="0"/>
        </a:p>
      </dgm:t>
    </dgm:pt>
    <dgm:pt modelId="{44DC4E30-1F4A-476F-9FD4-992D97F2F619}" type="parTrans" cxnId="{814AB466-732C-4739-B891-38AA9436240A}">
      <dgm:prSet/>
      <dgm:spPr/>
      <dgm:t>
        <a:bodyPr/>
        <a:lstStyle/>
        <a:p>
          <a:endParaRPr lang="el-GR"/>
        </a:p>
      </dgm:t>
    </dgm:pt>
    <dgm:pt modelId="{66F8B38A-91AA-4376-B31B-7C14D8545CB1}" type="sibTrans" cxnId="{814AB466-732C-4739-B891-38AA9436240A}">
      <dgm:prSet/>
      <dgm:spPr/>
      <dgm:t>
        <a:bodyPr/>
        <a:lstStyle/>
        <a:p>
          <a:endParaRPr lang="el-GR"/>
        </a:p>
      </dgm:t>
    </dgm:pt>
    <dgm:pt modelId="{A4BBEE19-5CC4-4936-8972-8AEFBA50D080}" type="pres">
      <dgm:prSet presAssocID="{DCFE68AB-7B58-4405-BCB5-F5C48ABB7603}" presName="Name0" presStyleCnt="0">
        <dgm:presLayoutVars>
          <dgm:dir/>
          <dgm:animLvl val="lvl"/>
          <dgm:resizeHandles/>
        </dgm:presLayoutVars>
      </dgm:prSet>
      <dgm:spPr/>
      <dgm:t>
        <a:bodyPr/>
        <a:lstStyle/>
        <a:p>
          <a:endParaRPr lang="el-GR"/>
        </a:p>
      </dgm:t>
    </dgm:pt>
    <dgm:pt modelId="{3C4EFB7F-13B1-44D1-82CE-068993D2CA16}" type="pres">
      <dgm:prSet presAssocID="{FB5694DF-BE5D-4CD9-8FDE-6C2285E197BA}" presName="linNode" presStyleCnt="0"/>
      <dgm:spPr/>
    </dgm:pt>
    <dgm:pt modelId="{372B767B-094D-4029-8811-CD46E153C0FB}" type="pres">
      <dgm:prSet presAssocID="{FB5694DF-BE5D-4CD9-8FDE-6C2285E197BA}" presName="parentShp" presStyleLbl="node1" presStyleIdx="0" presStyleCnt="2" custScaleX="80000" custLinFactNeighborX="0" custLinFactNeighborY="-26">
        <dgm:presLayoutVars>
          <dgm:bulletEnabled val="1"/>
        </dgm:presLayoutVars>
      </dgm:prSet>
      <dgm:spPr/>
      <dgm:t>
        <a:bodyPr/>
        <a:lstStyle/>
        <a:p>
          <a:endParaRPr lang="el-GR"/>
        </a:p>
      </dgm:t>
    </dgm:pt>
    <dgm:pt modelId="{7DABDB4E-8694-48A0-9DD1-40F2F84B0697}" type="pres">
      <dgm:prSet presAssocID="{FB5694DF-BE5D-4CD9-8FDE-6C2285E197BA}" presName="childShp" presStyleLbl="bgAccFollowNode1" presStyleIdx="0" presStyleCnt="2">
        <dgm:presLayoutVars>
          <dgm:bulletEnabled val="1"/>
        </dgm:presLayoutVars>
      </dgm:prSet>
      <dgm:spPr/>
      <dgm:t>
        <a:bodyPr/>
        <a:lstStyle/>
        <a:p>
          <a:endParaRPr lang="el-GR"/>
        </a:p>
      </dgm:t>
    </dgm:pt>
    <dgm:pt modelId="{727DFAB1-6CC2-4CB4-A55A-846C1DA5A246}" type="pres">
      <dgm:prSet presAssocID="{4BCC5E07-41A9-4300-9E5D-F71BDE96777C}" presName="spacing" presStyleCnt="0"/>
      <dgm:spPr/>
    </dgm:pt>
    <dgm:pt modelId="{0E76E247-1B3C-459C-8317-0AAED18835FB}" type="pres">
      <dgm:prSet presAssocID="{7D141144-EC47-4451-B7DD-6C7D5585A4E8}" presName="linNode" presStyleCnt="0"/>
      <dgm:spPr/>
    </dgm:pt>
    <dgm:pt modelId="{2C650BC6-DF22-40E9-966C-6E418BAA3B2B}" type="pres">
      <dgm:prSet presAssocID="{7D141144-EC47-4451-B7DD-6C7D5585A4E8}" presName="parentShp" presStyleLbl="node1" presStyleIdx="1" presStyleCnt="2" custScaleX="80000">
        <dgm:presLayoutVars>
          <dgm:bulletEnabled val="1"/>
        </dgm:presLayoutVars>
      </dgm:prSet>
      <dgm:spPr/>
      <dgm:t>
        <a:bodyPr/>
        <a:lstStyle/>
        <a:p>
          <a:endParaRPr lang="el-GR"/>
        </a:p>
      </dgm:t>
    </dgm:pt>
    <dgm:pt modelId="{F6D00AB0-EA8F-4666-B081-8A1A19071614}" type="pres">
      <dgm:prSet presAssocID="{7D141144-EC47-4451-B7DD-6C7D5585A4E8}" presName="childShp" presStyleLbl="bgAccFollowNode1" presStyleIdx="1" presStyleCnt="2">
        <dgm:presLayoutVars>
          <dgm:bulletEnabled val="1"/>
        </dgm:presLayoutVars>
      </dgm:prSet>
      <dgm:spPr/>
      <dgm:t>
        <a:bodyPr/>
        <a:lstStyle/>
        <a:p>
          <a:endParaRPr lang="el-GR"/>
        </a:p>
      </dgm:t>
    </dgm:pt>
  </dgm:ptLst>
  <dgm:cxnLst>
    <dgm:cxn modelId="{542F960C-FB74-4E11-925F-5CDCE099FC35}" srcId="{DCFE68AB-7B58-4405-BCB5-F5C48ABB7603}" destId="{FB5694DF-BE5D-4CD9-8FDE-6C2285E197BA}" srcOrd="0" destOrd="0" parTransId="{DB039D1F-8381-42B0-8E73-6BDE230C8957}" sibTransId="{4BCC5E07-41A9-4300-9E5D-F71BDE96777C}"/>
    <dgm:cxn modelId="{5AE45F59-98BE-4E55-B0E8-640CA0FC22BA}" type="presOf" srcId="{FB5694DF-BE5D-4CD9-8FDE-6C2285E197BA}" destId="{372B767B-094D-4029-8811-CD46E153C0FB}" srcOrd="0" destOrd="0" presId="urn:microsoft.com/office/officeart/2005/8/layout/vList6"/>
    <dgm:cxn modelId="{0B02A881-A4E4-4811-957E-65FE77E90D53}" type="presOf" srcId="{397D5059-EBD2-4E88-A89D-435F9851352B}" destId="{F6D00AB0-EA8F-4666-B081-8A1A19071614}" srcOrd="0" destOrd="0" presId="urn:microsoft.com/office/officeart/2005/8/layout/vList6"/>
    <dgm:cxn modelId="{814AB466-732C-4739-B891-38AA9436240A}" srcId="{FB5694DF-BE5D-4CD9-8FDE-6C2285E197BA}" destId="{8CA84FE1-D6FC-46C5-9095-13796742388D}" srcOrd="0" destOrd="0" parTransId="{44DC4E30-1F4A-476F-9FD4-992D97F2F619}" sibTransId="{66F8B38A-91AA-4376-B31B-7C14D8545CB1}"/>
    <dgm:cxn modelId="{174F13A1-AD54-41E9-91CC-F290F755366A}" srcId="{DCFE68AB-7B58-4405-BCB5-F5C48ABB7603}" destId="{7D141144-EC47-4451-B7DD-6C7D5585A4E8}" srcOrd="1" destOrd="0" parTransId="{416F2A43-4472-47D5-94D9-2D20DC52292C}" sibTransId="{F3AA2250-C27E-4F52-AAF9-871386E431CD}"/>
    <dgm:cxn modelId="{1436B82A-6455-4B41-84FB-FBB62F4EC90B}" type="presOf" srcId="{DCFE68AB-7B58-4405-BCB5-F5C48ABB7603}" destId="{A4BBEE19-5CC4-4936-8972-8AEFBA50D080}" srcOrd="0" destOrd="0" presId="urn:microsoft.com/office/officeart/2005/8/layout/vList6"/>
    <dgm:cxn modelId="{C66F4D99-9C03-4EA3-BD29-CBE9720777FF}" type="presOf" srcId="{8CA84FE1-D6FC-46C5-9095-13796742388D}" destId="{7DABDB4E-8694-48A0-9DD1-40F2F84B0697}" srcOrd="0" destOrd="0" presId="urn:microsoft.com/office/officeart/2005/8/layout/vList6"/>
    <dgm:cxn modelId="{4B3EA1D6-CEC8-43AB-8A37-127885023D72}" type="presOf" srcId="{7D141144-EC47-4451-B7DD-6C7D5585A4E8}" destId="{2C650BC6-DF22-40E9-966C-6E418BAA3B2B}" srcOrd="0" destOrd="0" presId="urn:microsoft.com/office/officeart/2005/8/layout/vList6"/>
    <dgm:cxn modelId="{CF89254B-E0F0-4D4E-957A-8D9CE1DD0072}" srcId="{7D141144-EC47-4451-B7DD-6C7D5585A4E8}" destId="{397D5059-EBD2-4E88-A89D-435F9851352B}" srcOrd="0" destOrd="0" parTransId="{DEF7541C-E014-4157-AC2E-ACAC355FF727}" sibTransId="{D2004E78-C4E2-499F-8EF8-DA80B2EB08A7}"/>
    <dgm:cxn modelId="{E10D94E4-740C-4BA1-9FAE-61E757553F80}" type="presParOf" srcId="{A4BBEE19-5CC4-4936-8972-8AEFBA50D080}" destId="{3C4EFB7F-13B1-44D1-82CE-068993D2CA16}" srcOrd="0" destOrd="0" presId="urn:microsoft.com/office/officeart/2005/8/layout/vList6"/>
    <dgm:cxn modelId="{4519915E-D791-4B34-9106-1EA181F31DF8}" type="presParOf" srcId="{3C4EFB7F-13B1-44D1-82CE-068993D2CA16}" destId="{372B767B-094D-4029-8811-CD46E153C0FB}" srcOrd="0" destOrd="0" presId="urn:microsoft.com/office/officeart/2005/8/layout/vList6"/>
    <dgm:cxn modelId="{A5F256E2-D6E8-42B3-8973-9BF6A1EB6E07}" type="presParOf" srcId="{3C4EFB7F-13B1-44D1-82CE-068993D2CA16}" destId="{7DABDB4E-8694-48A0-9DD1-40F2F84B0697}" srcOrd="1" destOrd="0" presId="urn:microsoft.com/office/officeart/2005/8/layout/vList6"/>
    <dgm:cxn modelId="{7CB9A637-98CD-4C36-B006-270986CBE7DF}" type="presParOf" srcId="{A4BBEE19-5CC4-4936-8972-8AEFBA50D080}" destId="{727DFAB1-6CC2-4CB4-A55A-846C1DA5A246}" srcOrd="1" destOrd="0" presId="urn:microsoft.com/office/officeart/2005/8/layout/vList6"/>
    <dgm:cxn modelId="{11F74E2B-F2DE-496A-ADE2-AE3AC57627BF}" type="presParOf" srcId="{A4BBEE19-5CC4-4936-8972-8AEFBA50D080}" destId="{0E76E247-1B3C-459C-8317-0AAED18835FB}" srcOrd="2" destOrd="0" presId="urn:microsoft.com/office/officeart/2005/8/layout/vList6"/>
    <dgm:cxn modelId="{91D9636A-01AC-4780-AD2D-0582D66F7E48}" type="presParOf" srcId="{0E76E247-1B3C-459C-8317-0AAED18835FB}" destId="{2C650BC6-DF22-40E9-966C-6E418BAA3B2B}" srcOrd="0" destOrd="0" presId="urn:microsoft.com/office/officeart/2005/8/layout/vList6"/>
    <dgm:cxn modelId="{177E9ABB-F6DC-4C85-912C-B4A9B8B4D170}" type="presParOf" srcId="{0E76E247-1B3C-459C-8317-0AAED18835FB}" destId="{F6D00AB0-EA8F-4666-B081-8A1A19071614}"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ABDB4E-8694-48A0-9DD1-40F2F84B0697}">
      <dsp:nvSpPr>
        <dsp:cNvPr id="0" name=""/>
        <dsp:cNvSpPr/>
      </dsp:nvSpPr>
      <dsp:spPr>
        <a:xfrm>
          <a:off x="1928826" y="174"/>
          <a:ext cx="3214710" cy="680195"/>
        </a:xfrm>
        <a:prstGeom prst="rightArrow">
          <a:avLst>
            <a:gd name="adj1" fmla="val 75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b="1" kern="1200" dirty="0" smtClean="0"/>
            <a:t>275 ΕΥΡΩ</a:t>
          </a:r>
          <a:r>
            <a:rPr lang="el-GR" sz="2000" kern="1200" dirty="0" smtClean="0"/>
            <a:t> / συμμετέχοντα </a:t>
          </a:r>
          <a:endParaRPr lang="el-GR" sz="2000" kern="1200" dirty="0"/>
        </a:p>
      </dsp:txBody>
      <dsp:txXfrm>
        <a:off x="1928826" y="174"/>
        <a:ext cx="3214710" cy="680195"/>
      </dsp:txXfrm>
    </dsp:sp>
    <dsp:sp modelId="{372B767B-094D-4029-8811-CD46E153C0FB}">
      <dsp:nvSpPr>
        <dsp:cNvPr id="0" name=""/>
        <dsp:cNvSpPr/>
      </dsp:nvSpPr>
      <dsp:spPr>
        <a:xfrm>
          <a:off x="214313" y="0"/>
          <a:ext cx="1714512" cy="68019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38100" rIns="762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b="1" kern="1200" dirty="0" smtClean="0"/>
            <a:t>100-1999 </a:t>
          </a:r>
          <a:r>
            <a:rPr lang="el-GR" sz="2000" b="1" kern="1200" dirty="0" err="1" smtClean="0"/>
            <a:t>χλμ</a:t>
          </a:r>
          <a:endParaRPr lang="el-GR" sz="2000" b="1" kern="1200" dirty="0" smtClean="0"/>
        </a:p>
        <a:p>
          <a:pPr lvl="0" algn="ctr" defTabSz="977900">
            <a:lnSpc>
              <a:spcPct val="90000"/>
            </a:lnSpc>
            <a:spcBef>
              <a:spcPct val="0"/>
            </a:spcBef>
            <a:spcAft>
              <a:spcPct val="35000"/>
            </a:spcAft>
          </a:pPr>
          <a:endParaRPr lang="el-GR" sz="1800" kern="1200" dirty="0"/>
        </a:p>
      </dsp:txBody>
      <dsp:txXfrm>
        <a:off x="214313" y="0"/>
        <a:ext cx="1714512" cy="680195"/>
      </dsp:txXfrm>
    </dsp:sp>
    <dsp:sp modelId="{F6D00AB0-EA8F-4666-B081-8A1A19071614}">
      <dsp:nvSpPr>
        <dsp:cNvPr id="0" name=""/>
        <dsp:cNvSpPr/>
      </dsp:nvSpPr>
      <dsp:spPr>
        <a:xfrm>
          <a:off x="1928826" y="748389"/>
          <a:ext cx="3214710" cy="680195"/>
        </a:xfrm>
        <a:prstGeom prst="rightArrow">
          <a:avLst>
            <a:gd name="adj1" fmla="val 75000"/>
            <a:gd name="adj2" fmla="val 5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b="1" kern="1200" dirty="0" smtClean="0"/>
            <a:t>360 ΕΥΡΩ </a:t>
          </a:r>
          <a:r>
            <a:rPr lang="el-GR" sz="2000" kern="1200" dirty="0" smtClean="0"/>
            <a:t>/ συμμετέχοντα </a:t>
          </a:r>
          <a:endParaRPr lang="el-GR" sz="2000" kern="1200" dirty="0"/>
        </a:p>
      </dsp:txBody>
      <dsp:txXfrm>
        <a:off x="1928826" y="748389"/>
        <a:ext cx="3214710" cy="680195"/>
      </dsp:txXfrm>
    </dsp:sp>
    <dsp:sp modelId="{2C650BC6-DF22-40E9-966C-6E418BAA3B2B}">
      <dsp:nvSpPr>
        <dsp:cNvPr id="0" name=""/>
        <dsp:cNvSpPr/>
      </dsp:nvSpPr>
      <dsp:spPr>
        <a:xfrm>
          <a:off x="214313" y="748389"/>
          <a:ext cx="1714512" cy="68019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b="1" kern="1200" dirty="0" smtClean="0"/>
            <a:t>≥2000 </a:t>
          </a:r>
          <a:r>
            <a:rPr lang="el-GR" sz="2000" b="1" kern="1200" dirty="0" err="1" smtClean="0"/>
            <a:t>χλμ</a:t>
          </a:r>
          <a:endParaRPr lang="el-GR" sz="2000" b="1" kern="1200" dirty="0"/>
        </a:p>
      </dsp:txBody>
      <dsp:txXfrm>
        <a:off x="214313" y="748389"/>
        <a:ext cx="1714512" cy="68019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86656-1983-4C31-B996-A7BC4C0F901D}" type="datetimeFigureOut">
              <a:rPr lang="en-US" smtClean="0"/>
              <a:pPr/>
              <a:t>3/7/2023</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3D633-EB78-4473-BDC8-7CC1FB09FC84}" type="slidenum">
              <a:rPr lang="en-US" smtClean="0"/>
              <a:pPr/>
              <a:t>‹#›</a:t>
            </a:fld>
            <a:endParaRPr lang="en-US"/>
          </a:p>
        </p:txBody>
      </p:sp>
    </p:spTree>
    <p:extLst>
      <p:ext uri="{BB962C8B-B14F-4D97-AF65-F5344CB8AC3E}">
        <p14:creationId xmlns:p14="http://schemas.microsoft.com/office/powerpoint/2010/main" xmlns="" val="61389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7/3/2023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7/3/2023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7/3/2023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7/3/2023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7/3/2023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7/3/2023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thefutureisourjewel.wordpress.com/"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diek.euprojects@gmail.com"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package" Target="../embeddings/____________Microsoft_Office_Word2.docx"/><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package" Target="../embeddings/____________Microsoft_Office_Word1.docx"/><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8429651" cy="1142984"/>
          </a:xfrm>
        </p:spPr>
        <p:txBody>
          <a:bodyPr>
            <a:normAutofit/>
          </a:bodyPr>
          <a:lstStyle/>
          <a:p>
            <a:r>
              <a:rPr lang="el-GR" dirty="0" smtClean="0"/>
              <a:t>      </a:t>
            </a:r>
            <a:endParaRPr lang="el-GR" sz="3200" dirty="0"/>
          </a:p>
        </p:txBody>
      </p:sp>
      <p:sp>
        <p:nvSpPr>
          <p:cNvPr id="5" name="4 - Θέση περιεχομένου"/>
          <p:cNvSpPr>
            <a:spLocks noGrp="1"/>
          </p:cNvSpPr>
          <p:nvPr>
            <p:ph sz="half" idx="1"/>
          </p:nvPr>
        </p:nvSpPr>
        <p:spPr>
          <a:xfrm>
            <a:off x="946404" y="1857364"/>
            <a:ext cx="3554158" cy="4322774"/>
          </a:xfrm>
        </p:spPr>
        <p:txBody>
          <a:bodyPr/>
          <a:lstStyle/>
          <a:p>
            <a:pPr>
              <a:buNone/>
            </a:pPr>
            <a:endParaRPr lang="el-GR" sz="3200" dirty="0"/>
          </a:p>
          <a:p>
            <a:endParaRPr lang="el-GR" dirty="0"/>
          </a:p>
          <a:p>
            <a:endParaRPr lang="el-GR" dirty="0"/>
          </a:p>
        </p:txBody>
      </p:sp>
      <p:sp>
        <p:nvSpPr>
          <p:cNvPr id="6" name="5 - Θέση περιεχομένου"/>
          <p:cNvSpPr>
            <a:spLocks noGrp="1"/>
          </p:cNvSpPr>
          <p:nvPr>
            <p:ph sz="half" idx="2"/>
          </p:nvPr>
        </p:nvSpPr>
        <p:spPr/>
        <p:txBody>
          <a:bodyPr/>
          <a:lstStyle/>
          <a:p>
            <a:pPr>
              <a:buNone/>
            </a:pPr>
            <a:r>
              <a:rPr lang="el-GR" dirty="0" smtClean="0"/>
              <a:t> </a:t>
            </a:r>
            <a:endParaRPr lang="el-GR" dirty="0"/>
          </a:p>
        </p:txBody>
      </p:sp>
      <p:pic>
        <p:nvPicPr>
          <p:cNvPr id="1026" name="Picture 2" descr="C:\Users\User\Desktop\ΚΑ1 ΝΕΟ 22-23\OPEN CALL2-23.jpg"/>
          <p:cNvPicPr>
            <a:picLocks noChangeAspect="1" noChangeArrowheads="1"/>
          </p:cNvPicPr>
          <p:nvPr/>
        </p:nvPicPr>
        <p:blipFill>
          <a:blip r:embed="rId2" cstate="print"/>
          <a:srcRect/>
          <a:stretch>
            <a:fillRect/>
          </a:stretch>
        </p:blipFill>
        <p:spPr bwMode="auto">
          <a:xfrm>
            <a:off x="1" y="892470"/>
            <a:ext cx="9144000" cy="50739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28596" y="1357298"/>
            <a:ext cx="8229600" cy="1143000"/>
          </a:xfrm>
        </p:spPr>
        <p:txBody>
          <a:bodyPr/>
          <a:lstStyle/>
          <a:p>
            <a:r>
              <a:rPr lang="en-US" sz="3600" b="1" dirty="0" smtClean="0">
                <a:solidFill>
                  <a:schemeClr val="tx2">
                    <a:lumMod val="75000"/>
                  </a:schemeClr>
                </a:solidFill>
              </a:rPr>
              <a:t>Learning/Teaching/Training Activities</a:t>
            </a:r>
            <a:r>
              <a:rPr lang="en-US" sz="3200" b="1" dirty="0" smtClean="0">
                <a:solidFill>
                  <a:schemeClr val="tx2">
                    <a:lumMod val="75000"/>
                  </a:schemeClr>
                </a:solidFill>
              </a:rPr>
              <a:t/>
            </a:r>
            <a:br>
              <a:rPr lang="en-US" sz="3200" b="1" dirty="0" smtClean="0">
                <a:solidFill>
                  <a:schemeClr val="tx2">
                    <a:lumMod val="75000"/>
                  </a:schemeClr>
                </a:solidFill>
              </a:rPr>
            </a:br>
            <a:r>
              <a:rPr lang="el-GR" sz="2400" dirty="0" smtClean="0">
                <a:solidFill>
                  <a:schemeClr val="tx2">
                    <a:lumMod val="75000"/>
                  </a:schemeClr>
                </a:solidFill>
              </a:rPr>
              <a:t>Διεθνικές Δραστηριότητες Μάθησης, Διδασκαλίας, Κατάρτισης </a:t>
            </a:r>
            <a:endParaRPr lang="fr-BE" sz="2400" dirty="0" smtClean="0">
              <a:solidFill>
                <a:schemeClr val="tx2">
                  <a:lumMod val="75000"/>
                </a:schemeClr>
              </a:solidFill>
            </a:endParaRPr>
          </a:p>
        </p:txBody>
      </p:sp>
      <p:sp>
        <p:nvSpPr>
          <p:cNvPr id="13315" name="Content Placeholder 2"/>
          <p:cNvSpPr>
            <a:spLocks noGrp="1"/>
          </p:cNvSpPr>
          <p:nvPr>
            <p:ph idx="1"/>
          </p:nvPr>
        </p:nvSpPr>
        <p:spPr>
          <a:xfrm>
            <a:off x="285720" y="2786058"/>
            <a:ext cx="4143404" cy="3571900"/>
          </a:xfrm>
          <a:ln/>
        </p:spPr>
        <p:style>
          <a:lnRef idx="2">
            <a:schemeClr val="accent5"/>
          </a:lnRef>
          <a:fillRef idx="1">
            <a:schemeClr val="lt1"/>
          </a:fillRef>
          <a:effectRef idx="0">
            <a:schemeClr val="accent5"/>
          </a:effectRef>
          <a:fontRef idx="minor">
            <a:schemeClr val="dk1"/>
          </a:fontRef>
        </p:style>
        <p:txBody>
          <a:bodyPr/>
          <a:lstStyle/>
          <a:p>
            <a:pPr>
              <a:buNone/>
            </a:pPr>
            <a:r>
              <a:rPr lang="el-GR" dirty="0" smtClean="0"/>
              <a:t>	</a:t>
            </a:r>
            <a:r>
              <a:rPr lang="el-GR" sz="2400" b="1" dirty="0" smtClean="0"/>
              <a:t>Χρηματοδότηση: </a:t>
            </a:r>
            <a:r>
              <a:rPr lang="el-GR" sz="2400" dirty="0" smtClean="0"/>
              <a:t>κλίμακα μοναδιαίου κόστους (ημέρες, συμμετέχοντες) και αφορά: δαπάνες ταξιδίου, κάλυψη ατομικών δαπανών (διαβίωση κατά τη διάρκεια της δραστηριότητας) και γλωσσική υποστήριξη</a:t>
            </a:r>
          </a:p>
          <a:p>
            <a:endParaRPr lang="el-GR"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2" cstate="print"/>
          <a:srcRect/>
          <a:stretch>
            <a:fillRect/>
          </a:stretch>
        </p:blipFill>
        <p:spPr bwMode="auto">
          <a:xfrm>
            <a:off x="0" y="188913"/>
            <a:ext cx="2676525" cy="765175"/>
          </a:xfrm>
          <a:prstGeom prst="rect">
            <a:avLst/>
          </a:prstGeom>
          <a:noFill/>
          <a:ln w="9525">
            <a:noFill/>
            <a:miter lim="800000"/>
            <a:headEnd/>
            <a:tailEnd/>
          </a:ln>
        </p:spPr>
      </p:pic>
      <p:pic>
        <p:nvPicPr>
          <p:cNvPr id="8" name="7 - Εικόνα" descr="Multiplier events.jpg"/>
          <p:cNvPicPr>
            <a:picLocks noChangeAspect="1"/>
          </p:cNvPicPr>
          <p:nvPr/>
        </p:nvPicPr>
        <p:blipFill>
          <a:blip r:embed="rId3" cstate="print"/>
          <a:stretch>
            <a:fillRect/>
          </a:stretch>
        </p:blipFill>
        <p:spPr>
          <a:xfrm>
            <a:off x="4799538" y="3960244"/>
            <a:ext cx="4344462" cy="28977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28596" y="1357298"/>
            <a:ext cx="8229600" cy="1143000"/>
          </a:xfrm>
        </p:spPr>
        <p:txBody>
          <a:bodyPr/>
          <a:lstStyle/>
          <a:p>
            <a:r>
              <a:rPr lang="en-US" sz="3600" b="1" dirty="0" smtClean="0">
                <a:solidFill>
                  <a:schemeClr val="tx2">
                    <a:lumMod val="75000"/>
                  </a:schemeClr>
                </a:solidFill>
              </a:rPr>
              <a:t>Learning/Teaching/Training Activities</a:t>
            </a:r>
            <a:r>
              <a:rPr lang="en-US" sz="3200" b="1" dirty="0" smtClean="0">
                <a:solidFill>
                  <a:schemeClr val="tx2">
                    <a:lumMod val="75000"/>
                  </a:schemeClr>
                </a:solidFill>
              </a:rPr>
              <a:t/>
            </a:r>
            <a:br>
              <a:rPr lang="en-US" sz="3200" b="1" dirty="0" smtClean="0">
                <a:solidFill>
                  <a:schemeClr val="tx2">
                    <a:lumMod val="75000"/>
                  </a:schemeClr>
                </a:solidFill>
              </a:rPr>
            </a:br>
            <a:r>
              <a:rPr lang="el-GR" sz="2400" dirty="0" smtClean="0">
                <a:solidFill>
                  <a:schemeClr val="tx2">
                    <a:lumMod val="75000"/>
                  </a:schemeClr>
                </a:solidFill>
              </a:rPr>
              <a:t>Διεθνικές Δραστηριότητες Μάθησης, Διδασκαλίας, Κατάρτισης </a:t>
            </a:r>
            <a:endParaRPr lang="fr-BE" sz="2400" dirty="0" smtClean="0">
              <a:solidFill>
                <a:schemeClr val="tx2">
                  <a:lumMod val="75000"/>
                </a:schemeClr>
              </a:solidFill>
            </a:endParaRPr>
          </a:p>
        </p:txBody>
      </p:sp>
      <p:sp>
        <p:nvSpPr>
          <p:cNvPr id="13315" name="Content Placeholder 2"/>
          <p:cNvSpPr>
            <a:spLocks noGrp="1"/>
          </p:cNvSpPr>
          <p:nvPr>
            <p:ph idx="1"/>
          </p:nvPr>
        </p:nvSpPr>
        <p:spPr>
          <a:xfrm>
            <a:off x="285720" y="2786058"/>
            <a:ext cx="4143404" cy="3571900"/>
          </a:xfrm>
          <a:ln/>
        </p:spPr>
        <p:style>
          <a:lnRef idx="2">
            <a:schemeClr val="accent5"/>
          </a:lnRef>
          <a:fillRef idx="1">
            <a:schemeClr val="lt1"/>
          </a:fillRef>
          <a:effectRef idx="0">
            <a:schemeClr val="accent5"/>
          </a:effectRef>
          <a:fontRef idx="minor">
            <a:schemeClr val="dk1"/>
          </a:fontRef>
        </p:style>
        <p:txBody>
          <a:bodyPr/>
          <a:lstStyle/>
          <a:p>
            <a:pPr>
              <a:buNone/>
            </a:pPr>
            <a:r>
              <a:rPr lang="el-GR" dirty="0" smtClean="0"/>
              <a:t>	</a:t>
            </a:r>
            <a:r>
              <a:rPr lang="el-GR" sz="2400" b="1" dirty="0" smtClean="0"/>
              <a:t>Χρηματοδότηση: </a:t>
            </a:r>
            <a:r>
              <a:rPr lang="el-GR" sz="2400" dirty="0" smtClean="0"/>
              <a:t>κλίμακα μοναδιαίου κόστους (ημέρες, συμμετέχοντες) και αφορά: δαπάνες ταξιδίου, κάλυψη ατομικών δαπανών (διαβίωση κατά τη διάρκεια της δραστηριότητας) και ασφάλιση.</a:t>
            </a:r>
          </a:p>
          <a:p>
            <a:endParaRPr lang="el-GR"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2" cstate="print"/>
          <a:srcRect/>
          <a:stretch>
            <a:fillRect/>
          </a:stretch>
        </p:blipFill>
        <p:spPr bwMode="auto">
          <a:xfrm>
            <a:off x="0" y="188913"/>
            <a:ext cx="2676525" cy="765175"/>
          </a:xfrm>
          <a:prstGeom prst="rect">
            <a:avLst/>
          </a:prstGeom>
          <a:noFill/>
          <a:ln w="9525">
            <a:noFill/>
            <a:miter lim="800000"/>
            <a:headEnd/>
            <a:tailEnd/>
          </a:ln>
        </p:spPr>
      </p:pic>
      <p:pic>
        <p:nvPicPr>
          <p:cNvPr id="8" name="7 - Εικόνα" descr="Multiplier events.jpg"/>
          <p:cNvPicPr>
            <a:picLocks noChangeAspect="1"/>
          </p:cNvPicPr>
          <p:nvPr/>
        </p:nvPicPr>
        <p:blipFill>
          <a:blip r:embed="rId3" cstate="print"/>
          <a:stretch>
            <a:fillRect/>
          </a:stretch>
        </p:blipFill>
        <p:spPr>
          <a:xfrm>
            <a:off x="4799538" y="3960244"/>
            <a:ext cx="4344462" cy="28977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28596" y="1357298"/>
            <a:ext cx="8229600" cy="1143000"/>
          </a:xfrm>
        </p:spPr>
        <p:txBody>
          <a:bodyPr/>
          <a:lstStyle/>
          <a:p>
            <a:r>
              <a:rPr lang="en-US" sz="3600" b="1" dirty="0" smtClean="0">
                <a:solidFill>
                  <a:schemeClr val="accent1">
                    <a:lumMod val="75000"/>
                  </a:schemeClr>
                </a:solidFill>
              </a:rPr>
              <a:t>Learning/Teaching/Training Activities</a:t>
            </a:r>
            <a:r>
              <a:rPr lang="en-US" sz="3200" b="1" dirty="0" smtClean="0">
                <a:solidFill>
                  <a:schemeClr val="accent1">
                    <a:lumMod val="75000"/>
                  </a:schemeClr>
                </a:solidFill>
              </a:rPr>
              <a:t/>
            </a:r>
            <a:br>
              <a:rPr lang="en-US" sz="3200" b="1" dirty="0" smtClean="0">
                <a:solidFill>
                  <a:schemeClr val="accent1">
                    <a:lumMod val="75000"/>
                  </a:schemeClr>
                </a:solidFill>
              </a:rPr>
            </a:br>
            <a:r>
              <a:rPr lang="el-GR" sz="2400" dirty="0" smtClean="0">
                <a:solidFill>
                  <a:schemeClr val="accent1">
                    <a:lumMod val="75000"/>
                  </a:schemeClr>
                </a:solidFill>
              </a:rPr>
              <a:t>Διεθνικές Δραστηριότητες Μάθησης, Διδασκαλίας, Κατάρτισης </a:t>
            </a:r>
            <a:endParaRPr lang="fr-BE" sz="2400" dirty="0" smtClean="0">
              <a:solidFill>
                <a:schemeClr val="accent1">
                  <a:lumMod val="75000"/>
                </a:schemeClr>
              </a:solidFill>
            </a:endParaRPr>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2" cstate="print"/>
          <a:srcRect/>
          <a:stretch>
            <a:fillRect/>
          </a:stretch>
        </p:blipFill>
        <p:spPr bwMode="auto">
          <a:xfrm>
            <a:off x="0" y="188913"/>
            <a:ext cx="2676525" cy="765175"/>
          </a:xfrm>
          <a:prstGeom prst="rect">
            <a:avLst/>
          </a:prstGeom>
          <a:noFill/>
          <a:ln w="9525">
            <a:noFill/>
            <a:miter lim="800000"/>
            <a:headEnd/>
            <a:tailEnd/>
          </a:ln>
        </p:spPr>
      </p:pic>
      <p:sp>
        <p:nvSpPr>
          <p:cNvPr id="9" name="8 - Θέση περιεχομένου"/>
          <p:cNvSpPr>
            <a:spLocks noGrp="1"/>
          </p:cNvSpPr>
          <p:nvPr>
            <p:ph idx="1"/>
          </p:nvPr>
        </p:nvSpPr>
        <p:spPr>
          <a:xfrm>
            <a:off x="571472" y="2571744"/>
            <a:ext cx="8115328" cy="4071966"/>
          </a:xfrm>
        </p:spPr>
        <p:txBody>
          <a:bodyPr>
            <a:normAutofit/>
          </a:bodyPr>
          <a:lstStyle/>
          <a:p>
            <a:pPr>
              <a:buFont typeface="Wingdings" pitchFamily="2" charset="2"/>
              <a:buChar char="q"/>
            </a:pPr>
            <a:r>
              <a:rPr lang="el-GR" sz="2400" b="1" dirty="0" smtClean="0"/>
              <a:t>Δαπάνες Ταξιδιού:  </a:t>
            </a:r>
          </a:p>
          <a:p>
            <a:pPr>
              <a:buNone/>
            </a:pPr>
            <a:endParaRPr lang="el-GR" dirty="0" smtClean="0"/>
          </a:p>
          <a:p>
            <a:pPr>
              <a:buNone/>
            </a:pPr>
            <a:endParaRPr lang="el-GR" dirty="0" smtClean="0"/>
          </a:p>
          <a:p>
            <a:pPr>
              <a:buNone/>
            </a:pPr>
            <a:endParaRPr lang="el-GR" dirty="0" smtClean="0"/>
          </a:p>
          <a:p>
            <a:pPr>
              <a:buFont typeface="Wingdings" pitchFamily="2" charset="2"/>
              <a:buChar char="q"/>
            </a:pPr>
            <a:r>
              <a:rPr lang="el-GR" sz="2400" b="1" dirty="0" smtClean="0"/>
              <a:t>Κάλυψη ατομικών δαπανών:</a:t>
            </a:r>
          </a:p>
          <a:p>
            <a:pPr>
              <a:buNone/>
            </a:pPr>
            <a:r>
              <a:rPr lang="el-GR" sz="1800" dirty="0" smtClean="0"/>
              <a:t>	Ημερήσια αποζημίωση ανά συμμετέχοντα, το ύψος της οποίας εξαρτάται από το είδος της δραστηριότητας, τη διάρκεια της, και την ιδιότητα του συμμετέχοντα</a:t>
            </a:r>
          </a:p>
          <a:p>
            <a:pPr>
              <a:buNone/>
            </a:pPr>
            <a:endParaRPr lang="el-GR" sz="1800" dirty="0" smtClean="0"/>
          </a:p>
          <a:p>
            <a:pPr>
              <a:buFont typeface="Wingdings" pitchFamily="2" charset="2"/>
              <a:buChar char="q"/>
            </a:pPr>
            <a:r>
              <a:rPr lang="el-GR" sz="2400" b="1" dirty="0" smtClean="0"/>
              <a:t>Ασφάλιση</a:t>
            </a:r>
            <a:endParaRPr lang="el-GR" sz="2400" b="1" dirty="0"/>
          </a:p>
        </p:txBody>
      </p:sp>
      <p:graphicFrame>
        <p:nvGraphicFramePr>
          <p:cNvPr id="10" name="9 - Διάγραμμα"/>
          <p:cNvGraphicFramePr/>
          <p:nvPr/>
        </p:nvGraphicFramePr>
        <p:xfrm>
          <a:off x="857224" y="3071810"/>
          <a:ext cx="5357850" cy="142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https://encrypted-tbn1.gstatic.com/images?q=tbn:ANd9GcSKK_ndcpBH5GqHB0x5H21AmgtxYewYrZcNTLYMAyrCD3CBSHOZ"/>
          <p:cNvPicPr>
            <a:picLocks noChangeAspect="1" noChangeArrowheads="1"/>
          </p:cNvPicPr>
          <p:nvPr/>
        </p:nvPicPr>
        <p:blipFill>
          <a:blip r:embed="rId2" cstate="print"/>
          <a:srcRect/>
          <a:stretch>
            <a:fillRect/>
          </a:stretch>
        </p:blipFill>
        <p:spPr bwMode="auto">
          <a:xfrm>
            <a:off x="6553200" y="1214422"/>
            <a:ext cx="2590800" cy="1762126"/>
          </a:xfrm>
          <a:prstGeom prst="rect">
            <a:avLst/>
          </a:prstGeom>
          <a:noFill/>
        </p:spPr>
      </p:pic>
      <p:sp>
        <p:nvSpPr>
          <p:cNvPr id="13314" name="Title 1"/>
          <p:cNvSpPr>
            <a:spLocks noGrp="1"/>
          </p:cNvSpPr>
          <p:nvPr>
            <p:ph type="title"/>
          </p:nvPr>
        </p:nvSpPr>
        <p:spPr>
          <a:xfrm>
            <a:off x="0" y="1714488"/>
            <a:ext cx="8229600" cy="1143000"/>
          </a:xfrm>
        </p:spPr>
        <p:txBody>
          <a:bodyPr>
            <a:normAutofit fontScale="90000"/>
          </a:bodyPr>
          <a:lstStyle/>
          <a:p>
            <a:r>
              <a:rPr lang="en-US" b="1" dirty="0" smtClean="0">
                <a:solidFill>
                  <a:schemeClr val="tx2">
                    <a:lumMod val="75000"/>
                  </a:schemeClr>
                </a:solidFill>
              </a:rPr>
              <a:t>Intellectual Outputs</a:t>
            </a:r>
            <a:r>
              <a:rPr lang="en-US" dirty="0" smtClean="0">
                <a:solidFill>
                  <a:schemeClr val="tx2">
                    <a:lumMod val="75000"/>
                  </a:schemeClr>
                </a:solidFill>
              </a:rPr>
              <a:t/>
            </a:r>
            <a:br>
              <a:rPr lang="en-US" dirty="0" smtClean="0">
                <a:solidFill>
                  <a:schemeClr val="tx2">
                    <a:lumMod val="75000"/>
                  </a:schemeClr>
                </a:solidFill>
              </a:rPr>
            </a:br>
            <a:r>
              <a:rPr lang="el-GR" sz="2800" dirty="0" smtClean="0">
                <a:solidFill>
                  <a:schemeClr val="tx2">
                    <a:lumMod val="75000"/>
                  </a:schemeClr>
                </a:solidFill>
              </a:rPr>
              <a:t>Πνευματικά Προϊόντα</a:t>
            </a:r>
            <a:endParaRPr lang="fr-BE" sz="2800" dirty="0" smtClean="0">
              <a:solidFill>
                <a:schemeClr val="tx2">
                  <a:lumMod val="75000"/>
                </a:schemeClr>
              </a:solidFill>
            </a:endParaRPr>
          </a:p>
        </p:txBody>
      </p:sp>
      <p:sp>
        <p:nvSpPr>
          <p:cNvPr id="13315" name="Content Placeholder 2"/>
          <p:cNvSpPr>
            <a:spLocks noGrp="1"/>
          </p:cNvSpPr>
          <p:nvPr>
            <p:ph idx="1"/>
          </p:nvPr>
        </p:nvSpPr>
        <p:spPr>
          <a:xfrm>
            <a:off x="285720" y="3143248"/>
            <a:ext cx="8401080" cy="2982915"/>
          </a:xfrm>
        </p:spPr>
        <p:txBody>
          <a:bodyPr>
            <a:normAutofit lnSpcReduction="10000"/>
          </a:bodyPr>
          <a:lstStyle/>
          <a:p>
            <a:r>
              <a:rPr lang="el-GR" sz="2000" dirty="0" smtClean="0"/>
              <a:t>Αναπτύσσονται όπως περιγράφονται στην αίτηση και</a:t>
            </a:r>
            <a:r>
              <a:rPr lang="en-US" sz="2000" dirty="0" smtClean="0"/>
              <a:t> </a:t>
            </a:r>
            <a:r>
              <a:rPr lang="el-GR" sz="2000" dirty="0" smtClean="0"/>
              <a:t>όπως εγκρίνονται από την ΕΜΣ</a:t>
            </a:r>
          </a:p>
          <a:p>
            <a:r>
              <a:rPr lang="el-GR" sz="2000" dirty="0" smtClean="0"/>
              <a:t>Ολοκληρωμένα / άρτια</a:t>
            </a:r>
          </a:p>
          <a:p>
            <a:r>
              <a:rPr lang="el-GR" sz="2000" dirty="0" smtClean="0"/>
              <a:t>Ουσιαστικά σε έκταση και ποιότητα</a:t>
            </a:r>
          </a:p>
          <a:p>
            <a:r>
              <a:rPr lang="el-GR" sz="2000" dirty="0" smtClean="0"/>
              <a:t>Αντίκτυπος σε διαφορετικά περιβάλλοντα μετά το πέρας του έργου - εξασφάλιση βιωσιμότητας έργου</a:t>
            </a:r>
          </a:p>
          <a:p>
            <a:pPr>
              <a:buNone/>
            </a:pPr>
            <a:endParaRPr lang="el-GR" sz="2000" dirty="0" smtClean="0"/>
          </a:p>
          <a:p>
            <a:pPr>
              <a:buFont typeface="Wingdings" pitchFamily="2" charset="2"/>
              <a:buChar char="Ø"/>
            </a:pPr>
            <a:r>
              <a:rPr lang="el-GR" sz="2000" dirty="0" smtClean="0">
                <a:solidFill>
                  <a:srgbClr val="C00000"/>
                </a:solidFill>
              </a:rPr>
              <a:t>Καταχώριση στην </a:t>
            </a:r>
            <a:r>
              <a:rPr lang="el-GR" sz="2000" b="1" dirty="0" smtClean="0">
                <a:solidFill>
                  <a:srgbClr val="C00000"/>
                </a:solidFill>
              </a:rPr>
              <a:t>Πλατφόρμα Διάδοσης Αποτελεσμάτων</a:t>
            </a:r>
            <a:r>
              <a:rPr lang="en-US" sz="2000" b="1" dirty="0" smtClean="0">
                <a:solidFill>
                  <a:srgbClr val="C00000"/>
                </a:solidFill>
              </a:rPr>
              <a:t> Erasmus</a:t>
            </a:r>
            <a:r>
              <a:rPr lang="en-US" sz="2000" dirty="0" smtClean="0">
                <a:solidFill>
                  <a:srgbClr val="C00000"/>
                </a:solidFill>
              </a:rPr>
              <a:t>+</a:t>
            </a:r>
            <a:r>
              <a:rPr lang="el-GR" sz="2000" dirty="0" smtClean="0">
                <a:solidFill>
                  <a:srgbClr val="C00000"/>
                </a:solidFill>
              </a:rPr>
              <a:t> μέχρι την υποβολή της Τελικής Έκθεσης</a:t>
            </a:r>
            <a:r>
              <a:rPr lang="en-US" sz="2000" dirty="0" smtClean="0">
                <a:solidFill>
                  <a:srgbClr val="C00000"/>
                </a:solidFill>
              </a:rPr>
              <a:t> </a:t>
            </a:r>
          </a:p>
          <a:p>
            <a:endParaRPr lang="el-GR" sz="2000" dirty="0" smtClean="0"/>
          </a:p>
          <a:p>
            <a:endParaRPr lang="fr-BE" dirty="0" smtClean="0"/>
          </a:p>
        </p:txBody>
      </p:sp>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3" cstate="print"/>
          <a:srcRect/>
          <a:stretch>
            <a:fillRect/>
          </a:stretch>
        </p:blipFill>
        <p:spPr bwMode="auto">
          <a:xfrm>
            <a:off x="0" y="188913"/>
            <a:ext cx="2676525" cy="76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6404" y="365760"/>
            <a:ext cx="7269480" cy="848662"/>
          </a:xfrm>
        </p:spPr>
        <p:txBody>
          <a:bodyPr>
            <a:normAutofit fontScale="90000"/>
          </a:bodyPr>
          <a:lstStyle/>
          <a:p>
            <a:r>
              <a:rPr lang="el-GR" sz="2800" dirty="0" smtClean="0"/>
              <a:t/>
            </a:r>
            <a:br>
              <a:rPr lang="el-GR" sz="2800" dirty="0" smtClean="0"/>
            </a:br>
            <a:r>
              <a:rPr lang="el-GR" sz="2800" dirty="0" smtClean="0"/>
              <a:t> </a:t>
            </a:r>
            <a:endParaRPr lang="el-GR" sz="2800" dirty="0"/>
          </a:p>
        </p:txBody>
      </p:sp>
      <p:sp>
        <p:nvSpPr>
          <p:cNvPr id="3" name="2 - Θέση περιεχομένου"/>
          <p:cNvSpPr>
            <a:spLocks noGrp="1"/>
          </p:cNvSpPr>
          <p:nvPr>
            <p:ph sz="half" idx="1"/>
          </p:nvPr>
        </p:nvSpPr>
        <p:spPr>
          <a:xfrm>
            <a:off x="785786" y="1285860"/>
            <a:ext cx="7572428" cy="5572140"/>
          </a:xfrm>
        </p:spPr>
        <p:txBody>
          <a:bodyPr>
            <a:normAutofit/>
          </a:bodyPr>
          <a:lstStyle/>
          <a:p>
            <a:pPr>
              <a:buNone/>
            </a:pPr>
            <a:r>
              <a:rPr lang="el-GR" sz="2000" dirty="0" smtClean="0"/>
              <a:t>   </a:t>
            </a:r>
          </a:p>
          <a:p>
            <a:endParaRPr lang="el-GR" dirty="0"/>
          </a:p>
        </p:txBody>
      </p:sp>
      <p:sp>
        <p:nvSpPr>
          <p:cNvPr id="4" name="3 - Θέση περιεχομένου"/>
          <p:cNvSpPr>
            <a:spLocks noGrp="1"/>
          </p:cNvSpPr>
          <p:nvPr>
            <p:ph sz="half" idx="2"/>
          </p:nvPr>
        </p:nvSpPr>
        <p:spPr>
          <a:xfrm>
            <a:off x="0" y="1500174"/>
            <a:ext cx="9144000" cy="5500726"/>
          </a:xfrm>
        </p:spPr>
        <p:txBody>
          <a:bodyPr>
            <a:normAutofit/>
          </a:bodyPr>
          <a:lstStyle/>
          <a:p>
            <a:pPr>
              <a:buNone/>
            </a:pPr>
            <a:r>
              <a:rPr lang="el-GR" dirty="0" smtClean="0">
                <a:hlinkClick r:id="rId2"/>
              </a:rPr>
              <a:t> </a:t>
            </a:r>
          </a:p>
          <a:p>
            <a:pPr>
              <a:buNone/>
            </a:pPr>
            <a:r>
              <a:rPr lang="el-GR" u="sng" dirty="0" smtClean="0">
                <a:solidFill>
                  <a:schemeClr val="tx2"/>
                </a:solidFill>
                <a:hlinkClick r:id="rId2"/>
              </a:rPr>
              <a:t>Παράδειγμα Ευρωπαϊκού Προγράμματος  ΚΑ2</a:t>
            </a:r>
          </a:p>
          <a:p>
            <a:pPr>
              <a:buNone/>
            </a:pPr>
            <a:r>
              <a:rPr lang="el-GR" u="sng" dirty="0" smtClean="0">
                <a:solidFill>
                  <a:schemeClr val="tx2"/>
                </a:solidFill>
                <a:hlinkClick r:id="rId2"/>
              </a:rPr>
              <a:t> </a:t>
            </a:r>
            <a:endParaRPr lang="en-US" u="sng" dirty="0" smtClean="0">
              <a:solidFill>
                <a:schemeClr val="tx2"/>
              </a:solidFill>
              <a:hlinkClick r:id="rId2"/>
            </a:endParaRPr>
          </a:p>
          <a:p>
            <a:pPr>
              <a:buNone/>
            </a:pPr>
            <a:r>
              <a:rPr lang="en-US" u="sng" dirty="0" smtClean="0">
                <a:solidFill>
                  <a:schemeClr val="tx2"/>
                </a:solidFill>
                <a:hlinkClick r:id="rId2"/>
              </a:rPr>
              <a:t>The future is our Jewel </a:t>
            </a:r>
            <a:endParaRPr lang="el-GR" u="sng" dirty="0" smtClean="0">
              <a:solidFill>
                <a:schemeClr val="tx2"/>
              </a:solidFill>
              <a:hlinkClick r:id="rId2"/>
            </a:endParaRPr>
          </a:p>
          <a:p>
            <a:pPr>
              <a:buNone/>
            </a:pPr>
            <a:r>
              <a:rPr lang="el-GR" dirty="0" smtClean="0">
                <a:hlinkClick r:id="rId2"/>
              </a:rPr>
              <a:t>Παραδοτέα:</a:t>
            </a:r>
          </a:p>
          <a:p>
            <a:pPr>
              <a:buNone/>
            </a:pPr>
            <a:r>
              <a:rPr lang="el-GR" dirty="0" smtClean="0">
                <a:hlinkClick r:id="rId2"/>
              </a:rPr>
              <a:t> </a:t>
            </a:r>
          </a:p>
          <a:p>
            <a:pPr>
              <a:buNone/>
            </a:pPr>
            <a:r>
              <a:rPr lang="el-GR" dirty="0" smtClean="0">
                <a:hlinkClick r:id="rId2"/>
              </a:rPr>
              <a:t>  </a:t>
            </a:r>
            <a:r>
              <a:rPr lang="en-US" dirty="0" smtClean="0">
                <a:hlinkClick r:id="rId2"/>
              </a:rPr>
              <a:t>https://thefutureisourjewel.wordpress.com/</a:t>
            </a:r>
            <a:endParaRPr lang="el-GR" dirty="0" smtClean="0"/>
          </a:p>
          <a:p>
            <a:pPr>
              <a:buNone/>
            </a:pPr>
            <a:endParaRPr lang="el-GR" dirty="0" smtClean="0"/>
          </a:p>
          <a:p>
            <a:pPr>
              <a:buNone/>
            </a:pPr>
            <a:endParaRPr lang="el-GR" dirty="0"/>
          </a:p>
        </p:txBody>
      </p:sp>
      <p:pic>
        <p:nvPicPr>
          <p:cNvPr id="14339" name="Picture 3" descr="C:\Users\User\Desktop\images.jpg"/>
          <p:cNvPicPr>
            <a:picLocks noChangeAspect="1" noChangeArrowheads="1"/>
          </p:cNvPicPr>
          <p:nvPr/>
        </p:nvPicPr>
        <p:blipFill>
          <a:blip r:embed="rId3" cstate="print"/>
          <a:srcRect/>
          <a:stretch>
            <a:fillRect/>
          </a:stretch>
        </p:blipFill>
        <p:spPr bwMode="auto">
          <a:xfrm>
            <a:off x="5781826" y="0"/>
            <a:ext cx="3362174" cy="1404943"/>
          </a:xfrm>
          <a:prstGeom prst="rect">
            <a:avLst/>
          </a:prstGeom>
          <a:noFill/>
        </p:spPr>
      </p:pic>
      <p:pic>
        <p:nvPicPr>
          <p:cNvPr id="1026" name="Picture 2" descr="!cid_77C5DB45-572A-4F82-85A7-DBC760B28CE9"/>
          <p:cNvPicPr>
            <a:picLocks noChangeAspect="1" noChangeArrowheads="1"/>
          </p:cNvPicPr>
          <p:nvPr/>
        </p:nvPicPr>
        <p:blipFill>
          <a:blip r:embed="rId4" cstate="print"/>
          <a:srcRect/>
          <a:stretch>
            <a:fillRect/>
          </a:stretch>
        </p:blipFill>
        <p:spPr bwMode="auto">
          <a:xfrm>
            <a:off x="142844" y="142852"/>
            <a:ext cx="102870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6404" y="365760"/>
            <a:ext cx="7269480" cy="848662"/>
          </a:xfrm>
        </p:spPr>
        <p:txBody>
          <a:bodyPr>
            <a:normAutofit/>
          </a:bodyPr>
          <a:lstStyle/>
          <a:p>
            <a:r>
              <a:rPr lang="el-GR" sz="2800" dirty="0" smtClean="0"/>
              <a:t> </a:t>
            </a:r>
            <a:endParaRPr lang="el-GR" sz="2800" dirty="0"/>
          </a:p>
        </p:txBody>
      </p:sp>
      <p:sp>
        <p:nvSpPr>
          <p:cNvPr id="3" name="2 - Θέση περιεχομένου"/>
          <p:cNvSpPr>
            <a:spLocks noGrp="1"/>
          </p:cNvSpPr>
          <p:nvPr>
            <p:ph sz="half" idx="1"/>
          </p:nvPr>
        </p:nvSpPr>
        <p:spPr>
          <a:xfrm>
            <a:off x="785786" y="1285860"/>
            <a:ext cx="7572428" cy="5572140"/>
          </a:xfrm>
        </p:spPr>
        <p:txBody>
          <a:bodyPr>
            <a:normAutofit/>
          </a:bodyPr>
          <a:lstStyle/>
          <a:p>
            <a:pPr>
              <a:buNone/>
            </a:pPr>
            <a:r>
              <a:rPr lang="el-GR" sz="2000" dirty="0" smtClean="0"/>
              <a:t>   </a:t>
            </a:r>
          </a:p>
          <a:p>
            <a:endParaRPr lang="el-GR" dirty="0"/>
          </a:p>
        </p:txBody>
      </p:sp>
      <p:sp>
        <p:nvSpPr>
          <p:cNvPr id="4" name="3 - Θέση περιεχομένου"/>
          <p:cNvSpPr>
            <a:spLocks noGrp="1"/>
          </p:cNvSpPr>
          <p:nvPr>
            <p:ph sz="half" idx="2"/>
          </p:nvPr>
        </p:nvSpPr>
        <p:spPr>
          <a:xfrm>
            <a:off x="0" y="1214422"/>
            <a:ext cx="9144000" cy="5786478"/>
          </a:xfrm>
        </p:spPr>
        <p:txBody>
          <a:bodyPr>
            <a:normAutofit/>
          </a:bodyPr>
          <a:lstStyle/>
          <a:p>
            <a:pPr>
              <a:buNone/>
            </a:pPr>
            <a:r>
              <a:rPr lang="en-US" dirty="0" smtClean="0"/>
              <a:t> </a:t>
            </a:r>
            <a:r>
              <a:rPr lang="el-GR" sz="2000" b="1" dirty="0" smtClean="0"/>
              <a:t>ΔΙΑΡΚΕΙΑ ΜΕΤΑΚΙΝΗΣΗΣ 16 ΗΜΕΡΕΣ ΓΙΑ ΣΠΟΥΔΑΣΤΕΣ</a:t>
            </a:r>
          </a:p>
          <a:p>
            <a:pPr>
              <a:buNone/>
            </a:pPr>
            <a:r>
              <a:rPr lang="el-GR" sz="2000" b="1" dirty="0" smtClean="0"/>
              <a:t>                                             6-7 ΗΜΕΡΕΣ ΕΚΠΑΙΔΕΥΤΕΣ</a:t>
            </a:r>
            <a:r>
              <a:rPr lang="el-GR" sz="2000" dirty="0" smtClean="0"/>
              <a:t>(&amp;1 ΓΙΑ 16 ΗΜΕΡΕΣ)          </a:t>
            </a:r>
          </a:p>
          <a:p>
            <a:pPr>
              <a:buNone/>
            </a:pPr>
            <a:r>
              <a:rPr lang="el-GR" sz="2000" dirty="0" smtClean="0"/>
              <a:t>       </a:t>
            </a:r>
            <a:r>
              <a:rPr lang="el-GR" sz="2000" b="1" dirty="0" smtClean="0"/>
              <a:t>(ΌΛΑ ΤΑ ΕΞΟΔΑ ΠΛΗΡΩΜΕΝΑ: Μετακίνηση, Διαμονή, Διατροφή)              </a:t>
            </a:r>
          </a:p>
          <a:p>
            <a:pPr>
              <a:buNone/>
            </a:pPr>
            <a:r>
              <a:rPr lang="el-GR" sz="2000" dirty="0" smtClean="0"/>
              <a:t>              1</a:t>
            </a:r>
            <a:r>
              <a:rPr lang="el-GR" sz="2000" baseline="30000" dirty="0" smtClean="0"/>
              <a:t>η</a:t>
            </a:r>
            <a:r>
              <a:rPr lang="el-GR" sz="2000" dirty="0" smtClean="0"/>
              <a:t> διαδικασία για την συμμετοχή σας άμεσα:</a:t>
            </a:r>
          </a:p>
          <a:p>
            <a:pPr>
              <a:buNone/>
            </a:pPr>
            <a:r>
              <a:rPr lang="el-GR" sz="2000" b="1" dirty="0" smtClean="0"/>
              <a:t>    Κατάθεση αίτησης</a:t>
            </a:r>
            <a:r>
              <a:rPr lang="en-US" sz="2000" b="1" dirty="0" smtClean="0"/>
              <a:t> </a:t>
            </a:r>
            <a:r>
              <a:rPr lang="el-GR" sz="2000" b="1" dirty="0" smtClean="0"/>
              <a:t>εγγραφής</a:t>
            </a:r>
            <a:r>
              <a:rPr lang="en-US" sz="2000" b="1" dirty="0" smtClean="0"/>
              <a:t> </a:t>
            </a:r>
            <a:r>
              <a:rPr lang="el-GR" sz="2000" dirty="0" smtClean="0"/>
              <a:t>(από το γραφείο εκπαιδευτικών προγραμμάτων ήτο </a:t>
            </a:r>
            <a:r>
              <a:rPr lang="en-US" sz="2000" dirty="0" smtClean="0"/>
              <a:t>site), </a:t>
            </a:r>
            <a:r>
              <a:rPr lang="el-GR" sz="2000" dirty="0" smtClean="0"/>
              <a:t>Δήλωση για Προσωπικά Δεδομένα, Δήλωση Φωτογράφησης-Βιντεοσκόπησης</a:t>
            </a:r>
            <a:endParaRPr lang="en-US" sz="2000" dirty="0" smtClean="0"/>
          </a:p>
          <a:p>
            <a:pPr>
              <a:buNone/>
            </a:pPr>
            <a:r>
              <a:rPr lang="en-US" sz="2000" dirty="0" smtClean="0"/>
              <a:t>    </a:t>
            </a:r>
            <a:r>
              <a:rPr lang="el-GR" sz="2000" dirty="0" smtClean="0"/>
              <a:t>και </a:t>
            </a:r>
            <a:r>
              <a:rPr lang="en-US" sz="2000" b="1" dirty="0" smtClean="0"/>
              <a:t>Motivation Letter </a:t>
            </a:r>
          </a:p>
          <a:p>
            <a:pPr>
              <a:buNone/>
            </a:pPr>
            <a:r>
              <a:rPr lang="en-US" sz="2000" b="1" dirty="0" smtClean="0"/>
              <a:t>     </a:t>
            </a:r>
            <a:r>
              <a:rPr lang="el-GR" sz="2000" b="1" dirty="0" smtClean="0">
                <a:solidFill>
                  <a:schemeClr val="tx2"/>
                </a:solidFill>
              </a:rPr>
              <a:t>έως 1</a:t>
            </a:r>
            <a:r>
              <a:rPr lang="en-US" sz="2000" b="1" dirty="0" smtClean="0">
                <a:solidFill>
                  <a:schemeClr val="tx2"/>
                </a:solidFill>
              </a:rPr>
              <a:t>3</a:t>
            </a:r>
            <a:r>
              <a:rPr lang="el-GR" sz="2000" b="1" dirty="0" smtClean="0">
                <a:solidFill>
                  <a:schemeClr val="tx2"/>
                </a:solidFill>
              </a:rPr>
              <a:t>/3/202</a:t>
            </a:r>
            <a:r>
              <a:rPr lang="en-US" sz="2000" b="1" dirty="0" smtClean="0">
                <a:solidFill>
                  <a:schemeClr val="tx2"/>
                </a:solidFill>
              </a:rPr>
              <a:t>3</a:t>
            </a:r>
            <a:r>
              <a:rPr lang="el-GR" sz="2000" b="1" dirty="0" smtClean="0">
                <a:solidFill>
                  <a:schemeClr val="tx2"/>
                </a:solidFill>
              </a:rPr>
              <a:t>    Γραφικές Τέχνες, Φωτογραφία, </a:t>
            </a:r>
            <a:r>
              <a:rPr lang="en-US" sz="2000" b="1" dirty="0" smtClean="0">
                <a:solidFill>
                  <a:schemeClr val="tx2"/>
                </a:solidFill>
              </a:rPr>
              <a:t>Web design</a:t>
            </a:r>
            <a:endParaRPr lang="el-GR" sz="2000" b="1" dirty="0" smtClean="0">
              <a:solidFill>
                <a:schemeClr val="tx2"/>
              </a:solidFill>
            </a:endParaRPr>
          </a:p>
          <a:p>
            <a:pPr>
              <a:buNone/>
            </a:pPr>
            <a:r>
              <a:rPr lang="el-GR" sz="2000" dirty="0" smtClean="0"/>
              <a:t>    ΚΙΝΗΤΙΚΌΤΗΤΑ:    </a:t>
            </a:r>
            <a:r>
              <a:rPr lang="en-US" sz="2000" dirty="0" smtClean="0"/>
              <a:t>22 </a:t>
            </a:r>
            <a:r>
              <a:rPr lang="el-GR" sz="2000" dirty="0" smtClean="0"/>
              <a:t>ή 23</a:t>
            </a:r>
            <a:r>
              <a:rPr lang="en-US" sz="2000" dirty="0" smtClean="0"/>
              <a:t>/4 –</a:t>
            </a:r>
            <a:r>
              <a:rPr lang="el-GR" sz="2000" dirty="0" smtClean="0"/>
              <a:t> 5 ή 6/5(ΡΗΓΑ ΛΕΤΟΝΙΑ).</a:t>
            </a:r>
          </a:p>
          <a:p>
            <a:pPr>
              <a:buNone/>
            </a:pPr>
            <a:r>
              <a:rPr lang="el-GR" sz="2000" dirty="0" smtClean="0"/>
              <a:t>    </a:t>
            </a:r>
            <a:r>
              <a:rPr lang="el-GR" sz="2000" b="1" dirty="0" smtClean="0">
                <a:solidFill>
                  <a:schemeClr val="tx2"/>
                </a:solidFill>
              </a:rPr>
              <a:t>έως 13/3/2022    Μαγειρική, Αρτοποιία-Ζαχαροπλαστική,</a:t>
            </a:r>
          </a:p>
          <a:p>
            <a:pPr>
              <a:buNone/>
            </a:pPr>
            <a:r>
              <a:rPr lang="el-GR" sz="2000" b="1" dirty="0" smtClean="0">
                <a:solidFill>
                  <a:schemeClr val="tx2"/>
                </a:solidFill>
              </a:rPr>
              <a:t>                                    Τουριστικά, </a:t>
            </a:r>
          </a:p>
          <a:p>
            <a:pPr>
              <a:buNone/>
            </a:pPr>
            <a:r>
              <a:rPr lang="el-GR" sz="2000" dirty="0" smtClean="0"/>
              <a:t>    ΚΙΝΗΤΙΚΌΤΗΤΑ:    Τέλος Οκτωβρίου αρχές Νοέμβρη. (Σε εξέλιξη)</a:t>
            </a:r>
          </a:p>
          <a:p>
            <a:pPr>
              <a:buNone/>
            </a:pPr>
            <a:r>
              <a:rPr lang="el-GR" sz="2000" b="1" dirty="0" smtClean="0">
                <a:solidFill>
                  <a:schemeClr val="tx2"/>
                </a:solidFill>
              </a:rPr>
              <a:t>                                     Κόσμημα, Κεραμική, Ένδυμα? </a:t>
            </a:r>
            <a:r>
              <a:rPr lang="el-GR" sz="2000" dirty="0" smtClean="0"/>
              <a:t>(Σε εξέλιξη)</a:t>
            </a:r>
          </a:p>
          <a:p>
            <a:pPr>
              <a:buNone/>
            </a:pPr>
            <a:r>
              <a:rPr lang="el-GR" sz="2000" dirty="0" smtClean="0"/>
              <a:t>                                   </a:t>
            </a:r>
          </a:p>
          <a:p>
            <a:pPr>
              <a:buNone/>
            </a:pPr>
            <a:r>
              <a:rPr lang="el-GR" sz="2000" dirty="0" smtClean="0"/>
              <a:t>                                       </a:t>
            </a:r>
            <a:r>
              <a:rPr lang="en-US" sz="2000" dirty="0" smtClean="0">
                <a:hlinkClick r:id="rId2"/>
              </a:rPr>
              <a:t>diek.euprojects@gmail.com</a:t>
            </a:r>
            <a:endParaRPr lang="el-GR" sz="2000" dirty="0"/>
          </a:p>
        </p:txBody>
      </p:sp>
      <p:pic>
        <p:nvPicPr>
          <p:cNvPr id="14339" name="Picture 3" descr="C:\Users\User\Desktop\images.jpg"/>
          <p:cNvPicPr>
            <a:picLocks noChangeAspect="1" noChangeArrowheads="1"/>
          </p:cNvPicPr>
          <p:nvPr/>
        </p:nvPicPr>
        <p:blipFill>
          <a:blip r:embed="rId3" cstate="print"/>
          <a:srcRect/>
          <a:stretch>
            <a:fillRect/>
          </a:stretch>
        </p:blipFill>
        <p:spPr bwMode="auto">
          <a:xfrm>
            <a:off x="5143504" y="0"/>
            <a:ext cx="3362174" cy="1404943"/>
          </a:xfrm>
          <a:prstGeom prst="rect">
            <a:avLst/>
          </a:prstGeom>
          <a:noFill/>
        </p:spPr>
      </p:pic>
      <p:pic>
        <p:nvPicPr>
          <p:cNvPr id="2050" name="Picture 2" descr="!cid_77C5DB45-572A-4F82-85A7-DBC760B28CE9"/>
          <p:cNvPicPr>
            <a:picLocks noChangeAspect="1" noChangeArrowheads="1"/>
          </p:cNvPicPr>
          <p:nvPr/>
        </p:nvPicPr>
        <p:blipFill>
          <a:blip r:embed="rId4" cstate="print"/>
          <a:srcRect/>
          <a:stretch>
            <a:fillRect/>
          </a:stretch>
        </p:blipFill>
        <p:spPr bwMode="auto">
          <a:xfrm>
            <a:off x="428596" y="214290"/>
            <a:ext cx="102870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6404" y="365760"/>
            <a:ext cx="7269480" cy="848662"/>
          </a:xfrm>
        </p:spPr>
        <p:txBody>
          <a:bodyPr>
            <a:normAutofit/>
          </a:bodyPr>
          <a:lstStyle/>
          <a:p>
            <a:r>
              <a:rPr lang="el-GR" sz="2800" dirty="0" smtClean="0"/>
              <a:t> </a:t>
            </a:r>
            <a:endParaRPr lang="el-GR" sz="2800" dirty="0"/>
          </a:p>
        </p:txBody>
      </p:sp>
      <p:sp>
        <p:nvSpPr>
          <p:cNvPr id="3" name="2 - Θέση περιεχομένου"/>
          <p:cNvSpPr>
            <a:spLocks noGrp="1"/>
          </p:cNvSpPr>
          <p:nvPr>
            <p:ph sz="half" idx="1"/>
          </p:nvPr>
        </p:nvSpPr>
        <p:spPr>
          <a:xfrm>
            <a:off x="785786" y="1285860"/>
            <a:ext cx="7572428" cy="5572140"/>
          </a:xfrm>
        </p:spPr>
        <p:txBody>
          <a:bodyPr>
            <a:normAutofit/>
          </a:bodyPr>
          <a:lstStyle/>
          <a:p>
            <a:pPr>
              <a:buNone/>
            </a:pPr>
            <a:r>
              <a:rPr lang="el-GR" sz="2000" dirty="0" smtClean="0"/>
              <a:t>   </a:t>
            </a:r>
          </a:p>
          <a:p>
            <a:endParaRPr lang="el-GR" dirty="0"/>
          </a:p>
        </p:txBody>
      </p:sp>
      <p:sp>
        <p:nvSpPr>
          <p:cNvPr id="4" name="3 - Θέση περιεχομένου"/>
          <p:cNvSpPr>
            <a:spLocks noGrp="1"/>
          </p:cNvSpPr>
          <p:nvPr>
            <p:ph sz="half" idx="2"/>
          </p:nvPr>
        </p:nvSpPr>
        <p:spPr>
          <a:xfrm>
            <a:off x="0" y="1214422"/>
            <a:ext cx="9144000" cy="5786478"/>
          </a:xfrm>
        </p:spPr>
        <p:txBody>
          <a:bodyPr>
            <a:normAutofit/>
          </a:bodyPr>
          <a:lstStyle/>
          <a:p>
            <a:pPr>
              <a:buNone/>
            </a:pPr>
            <a:r>
              <a:rPr lang="en-US" dirty="0" smtClean="0"/>
              <a:t> </a:t>
            </a:r>
            <a:endParaRPr lang="el-GR" sz="2000" dirty="0"/>
          </a:p>
        </p:txBody>
      </p:sp>
      <p:pic>
        <p:nvPicPr>
          <p:cNvPr id="14339" name="Picture 3" descr="C:\Users\User\Desktop\images.jpg"/>
          <p:cNvPicPr>
            <a:picLocks noChangeAspect="1" noChangeArrowheads="1"/>
          </p:cNvPicPr>
          <p:nvPr/>
        </p:nvPicPr>
        <p:blipFill>
          <a:blip r:embed="rId3" cstate="print"/>
          <a:srcRect/>
          <a:stretch>
            <a:fillRect/>
          </a:stretch>
        </p:blipFill>
        <p:spPr bwMode="auto">
          <a:xfrm>
            <a:off x="5143504" y="1"/>
            <a:ext cx="2643206" cy="1104510"/>
          </a:xfrm>
          <a:prstGeom prst="rect">
            <a:avLst/>
          </a:prstGeom>
          <a:noFill/>
        </p:spPr>
      </p:pic>
      <p:pic>
        <p:nvPicPr>
          <p:cNvPr id="2050" name="Picture 2" descr="!cid_77C5DB45-572A-4F82-85A7-DBC760B28CE9"/>
          <p:cNvPicPr>
            <a:picLocks noChangeAspect="1" noChangeArrowheads="1"/>
          </p:cNvPicPr>
          <p:nvPr/>
        </p:nvPicPr>
        <p:blipFill>
          <a:blip r:embed="rId4" cstate="print"/>
          <a:srcRect/>
          <a:stretch>
            <a:fillRect/>
          </a:stretch>
        </p:blipFill>
        <p:spPr bwMode="auto">
          <a:xfrm>
            <a:off x="428596" y="214290"/>
            <a:ext cx="1028700" cy="923925"/>
          </a:xfrm>
          <a:prstGeom prst="rect">
            <a:avLst/>
          </a:prstGeom>
          <a:noFill/>
          <a:ln w="9525">
            <a:noFill/>
            <a:miter lim="800000"/>
            <a:headEnd/>
            <a:tailEnd/>
          </a:ln>
        </p:spPr>
      </p:pic>
      <p:graphicFrame>
        <p:nvGraphicFramePr>
          <p:cNvPr id="3074" name="Object 2"/>
          <p:cNvGraphicFramePr>
            <a:graphicFrameLocks noChangeAspect="1"/>
          </p:cNvGraphicFramePr>
          <p:nvPr/>
        </p:nvGraphicFramePr>
        <p:xfrm>
          <a:off x="1357290" y="1088607"/>
          <a:ext cx="5357850" cy="5769391"/>
        </p:xfrm>
        <a:graphic>
          <a:graphicData uri="http://schemas.openxmlformats.org/presentationml/2006/ole">
            <p:oleObj spid="_x0000_s3074" name="Έγγραφο" r:id="rId5" imgW="5435443" imgH="5853227" progId="Word.Document.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1341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pic>
        <p:nvPicPr>
          <p:cNvPr id="13317" name="4 - Εικόνα" descr="EU flag-Erasmus+_vect_POS.jpg"/>
          <p:cNvPicPr>
            <a:picLocks noChangeAspect="1"/>
          </p:cNvPicPr>
          <p:nvPr/>
        </p:nvPicPr>
        <p:blipFill>
          <a:blip r:embed="rId2" cstate="print"/>
          <a:srcRect/>
          <a:stretch>
            <a:fillRect/>
          </a:stretch>
        </p:blipFill>
        <p:spPr bwMode="auto">
          <a:xfrm>
            <a:off x="0" y="188913"/>
            <a:ext cx="2676525" cy="765175"/>
          </a:xfrm>
          <a:prstGeom prst="rect">
            <a:avLst/>
          </a:prstGeom>
          <a:noFill/>
          <a:ln w="9525">
            <a:noFill/>
            <a:miter lim="800000"/>
            <a:headEnd/>
            <a:tailEnd/>
          </a:ln>
        </p:spPr>
      </p:pic>
      <p:sp>
        <p:nvSpPr>
          <p:cNvPr id="11" name="10 - Τίτλος"/>
          <p:cNvSpPr>
            <a:spLocks noGrp="1"/>
          </p:cNvSpPr>
          <p:nvPr>
            <p:ph type="title"/>
          </p:nvPr>
        </p:nvSpPr>
        <p:spPr>
          <a:xfrm>
            <a:off x="0" y="928670"/>
            <a:ext cx="8801072" cy="1357322"/>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l-G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Ευχαριστω</a:t>
            </a:r>
            <a:r>
              <a:rPr lang="el-G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για την προσοχή </a:t>
            </a:r>
            <a:r>
              <a:rPr lang="el-G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σασ</a:t>
            </a:r>
            <a:r>
              <a:rPr lang="el-G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0" name="Picture 2" descr="C:\Users\User\Desktop\ΚΑ1 ΝΕΟ 22-23\OPEN CALL2-23.jpg"/>
          <p:cNvPicPr>
            <a:picLocks noChangeAspect="1" noChangeArrowheads="1"/>
          </p:cNvPicPr>
          <p:nvPr/>
        </p:nvPicPr>
        <p:blipFill>
          <a:blip r:embed="rId3" cstate="print"/>
          <a:srcRect/>
          <a:stretch>
            <a:fillRect/>
          </a:stretch>
        </p:blipFill>
        <p:spPr bwMode="auto">
          <a:xfrm>
            <a:off x="0" y="2214554"/>
            <a:ext cx="9144000" cy="443050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65760"/>
            <a:ext cx="8429652" cy="1634480"/>
          </a:xfrm>
        </p:spPr>
        <p:txBody>
          <a:bodyPr>
            <a:normAutofit/>
          </a:bodyPr>
          <a:lstStyle/>
          <a:p>
            <a:r>
              <a:rPr lang="el-GR" sz="3200" dirty="0" smtClean="0"/>
              <a:t/>
            </a:r>
            <a:br>
              <a:rPr lang="el-GR" sz="3200" dirty="0" smtClean="0"/>
            </a:br>
            <a:r>
              <a:rPr lang="el-GR" sz="3200" dirty="0" smtClean="0"/>
              <a:t/>
            </a:r>
            <a:br>
              <a:rPr lang="el-GR" sz="3200" dirty="0" smtClean="0"/>
            </a:br>
            <a:endParaRPr lang="el-GR" sz="2200" dirty="0"/>
          </a:p>
        </p:txBody>
      </p:sp>
      <p:sp>
        <p:nvSpPr>
          <p:cNvPr id="3" name="2 - Θέση περιεχομένου"/>
          <p:cNvSpPr>
            <a:spLocks noGrp="1"/>
          </p:cNvSpPr>
          <p:nvPr>
            <p:ph sz="half" idx="1"/>
          </p:nvPr>
        </p:nvSpPr>
        <p:spPr>
          <a:xfrm>
            <a:off x="0" y="2285992"/>
            <a:ext cx="8215338" cy="4572008"/>
          </a:xfrm>
        </p:spPr>
        <p:txBody>
          <a:bodyPr>
            <a:normAutofit/>
          </a:bodyPr>
          <a:lstStyle/>
          <a:p>
            <a:pPr>
              <a:buNone/>
            </a:pPr>
            <a:r>
              <a:rPr lang="el-GR" sz="2000" dirty="0" smtClean="0"/>
              <a:t>              </a:t>
            </a:r>
          </a:p>
          <a:p>
            <a:endParaRPr lang="el-GR" dirty="0"/>
          </a:p>
        </p:txBody>
      </p:sp>
      <p:pic>
        <p:nvPicPr>
          <p:cNvPr id="5" name="9 - Εικόνα" descr="youth-erasmus.jpg"/>
          <p:cNvPicPr>
            <a:picLocks noChangeAspect="1"/>
          </p:cNvPicPr>
          <p:nvPr/>
        </p:nvPicPr>
        <p:blipFill>
          <a:blip r:embed="rId2" cstate="print"/>
          <a:srcRect/>
          <a:stretch>
            <a:fillRect/>
          </a:stretch>
        </p:blipFill>
        <p:spPr bwMode="auto">
          <a:xfrm>
            <a:off x="0" y="0"/>
            <a:ext cx="9144000" cy="2997200"/>
          </a:xfrm>
          <a:prstGeom prst="rect">
            <a:avLst/>
          </a:prstGeom>
          <a:noFill/>
          <a:ln w="9525">
            <a:noFill/>
            <a:miter lim="800000"/>
            <a:headEnd/>
            <a:tailEnd/>
          </a:ln>
        </p:spPr>
      </p:pic>
      <p:pic>
        <p:nvPicPr>
          <p:cNvPr id="1026" name="Picture 2" descr="C:\Users\User\Desktop\New_Erasmus_2021-2027_EU_emblem_with_tagline-pos-EL.png"/>
          <p:cNvPicPr>
            <a:picLocks noGrp="1" noChangeAspect="1" noChangeArrowheads="1"/>
          </p:cNvPicPr>
          <p:nvPr>
            <p:ph sz="half" idx="2"/>
          </p:nvPr>
        </p:nvPicPr>
        <p:blipFill>
          <a:blip r:embed="rId3" cstate="print"/>
          <a:srcRect/>
          <a:stretch>
            <a:fillRect/>
          </a:stretch>
        </p:blipFill>
        <p:spPr bwMode="auto">
          <a:xfrm>
            <a:off x="285750" y="3340417"/>
            <a:ext cx="8572500" cy="346329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6404" y="365760"/>
            <a:ext cx="7269480" cy="848662"/>
          </a:xfrm>
        </p:spPr>
        <p:txBody>
          <a:bodyPr>
            <a:normAutofit fontScale="90000"/>
          </a:bodyPr>
          <a:lstStyle/>
          <a:p>
            <a:r>
              <a:rPr lang="el-GR" sz="2800" dirty="0" smtClean="0"/>
              <a:t/>
            </a:r>
            <a:br>
              <a:rPr lang="el-GR" sz="2800" dirty="0" smtClean="0"/>
            </a:br>
            <a:r>
              <a:rPr lang="el-GR" sz="2800" dirty="0" smtClean="0"/>
              <a:t> </a:t>
            </a:r>
            <a:endParaRPr lang="el-GR" sz="2800" dirty="0"/>
          </a:p>
        </p:txBody>
      </p:sp>
      <p:sp>
        <p:nvSpPr>
          <p:cNvPr id="3" name="2 - Θέση περιεχομένου"/>
          <p:cNvSpPr>
            <a:spLocks noGrp="1"/>
          </p:cNvSpPr>
          <p:nvPr>
            <p:ph sz="half" idx="1"/>
          </p:nvPr>
        </p:nvSpPr>
        <p:spPr>
          <a:xfrm>
            <a:off x="785786" y="1285860"/>
            <a:ext cx="7572428" cy="5572140"/>
          </a:xfrm>
        </p:spPr>
        <p:txBody>
          <a:bodyPr>
            <a:normAutofit/>
          </a:bodyPr>
          <a:lstStyle/>
          <a:p>
            <a:pPr>
              <a:buNone/>
            </a:pPr>
            <a:r>
              <a:rPr lang="el-GR" sz="2000" dirty="0" smtClean="0"/>
              <a:t>   </a:t>
            </a:r>
          </a:p>
          <a:p>
            <a:endParaRPr lang="el-GR" dirty="0"/>
          </a:p>
        </p:txBody>
      </p:sp>
      <p:sp>
        <p:nvSpPr>
          <p:cNvPr id="4" name="3 - Θέση περιεχομένου"/>
          <p:cNvSpPr>
            <a:spLocks noGrp="1"/>
          </p:cNvSpPr>
          <p:nvPr>
            <p:ph sz="half" idx="2"/>
          </p:nvPr>
        </p:nvSpPr>
        <p:spPr>
          <a:xfrm>
            <a:off x="0" y="2571744"/>
            <a:ext cx="9144000" cy="4286256"/>
          </a:xfrm>
        </p:spPr>
        <p:txBody>
          <a:bodyPr>
            <a:normAutofit/>
          </a:bodyPr>
          <a:lstStyle/>
          <a:p>
            <a:pPr>
              <a:buNone/>
            </a:pPr>
            <a:r>
              <a:rPr lang="el-GR" dirty="0" smtClean="0"/>
              <a:t>                                       </a:t>
            </a:r>
            <a:r>
              <a:rPr lang="el-GR" sz="3200" dirty="0" smtClean="0"/>
              <a:t>Γραφείο </a:t>
            </a:r>
          </a:p>
          <a:p>
            <a:pPr>
              <a:buNone/>
            </a:pPr>
            <a:r>
              <a:rPr lang="el-GR" sz="3200" dirty="0" smtClean="0"/>
              <a:t>    Εκπαιδευτικών και Ευρωπαϊκών Προγραμμάτων,</a:t>
            </a:r>
          </a:p>
          <a:p>
            <a:pPr>
              <a:buNone/>
            </a:pPr>
            <a:r>
              <a:rPr lang="el-GR" sz="3200" dirty="0" smtClean="0"/>
              <a:t>        του Ι.Ι.Ε.Κ Δήμου Βόλου, της ΚΕΚΠΑ-ΔΙΕΚ.</a:t>
            </a:r>
          </a:p>
          <a:p>
            <a:pPr>
              <a:buNone/>
            </a:pPr>
            <a:endParaRPr lang="el-GR" sz="3200" dirty="0" smtClean="0"/>
          </a:p>
          <a:p>
            <a:pPr>
              <a:buNone/>
            </a:pPr>
            <a:r>
              <a:rPr lang="el-GR" sz="3200" dirty="0" smtClean="0"/>
              <a:t>                               </a:t>
            </a:r>
            <a:r>
              <a:rPr lang="en-US" sz="3200" dirty="0" smtClean="0"/>
              <a:t> </a:t>
            </a:r>
            <a:r>
              <a:rPr lang="el-GR" sz="2000" dirty="0" err="1" smtClean="0"/>
              <a:t>Αργυράκου</a:t>
            </a:r>
            <a:r>
              <a:rPr lang="el-GR" sz="2000" dirty="0" smtClean="0"/>
              <a:t> </a:t>
            </a:r>
            <a:r>
              <a:rPr lang="el-GR" sz="2000" dirty="0" err="1" smtClean="0"/>
              <a:t>Λέτα</a:t>
            </a:r>
            <a:endParaRPr lang="el-GR" sz="2000" dirty="0" smtClean="0"/>
          </a:p>
          <a:p>
            <a:pPr>
              <a:buNone/>
            </a:pPr>
            <a:r>
              <a:rPr lang="el-GR" sz="2000" dirty="0" smtClean="0"/>
              <a:t>     </a:t>
            </a:r>
            <a:r>
              <a:rPr lang="en-US" sz="2000" dirty="0" smtClean="0"/>
              <a:t>         </a:t>
            </a:r>
            <a:r>
              <a:rPr lang="el-GR" sz="2000" dirty="0" smtClean="0"/>
              <a:t>                                          </a:t>
            </a:r>
            <a:r>
              <a:rPr lang="el-GR" sz="1400" dirty="0" smtClean="0"/>
              <a:t>Μάρτιος 202</a:t>
            </a:r>
            <a:r>
              <a:rPr lang="en-US" sz="1400" dirty="0" smtClean="0"/>
              <a:t>3                             </a:t>
            </a:r>
            <a:endParaRPr lang="el-GR" sz="1400" dirty="0" smtClean="0"/>
          </a:p>
        </p:txBody>
      </p:sp>
      <p:pic>
        <p:nvPicPr>
          <p:cNvPr id="15361" name="Picture 1"/>
          <p:cNvPicPr>
            <a:picLocks noChangeAspect="1" noChangeArrowheads="1"/>
          </p:cNvPicPr>
          <p:nvPr/>
        </p:nvPicPr>
        <p:blipFill>
          <a:blip r:embed="rId2" cstate="print"/>
          <a:srcRect/>
          <a:stretch>
            <a:fillRect/>
          </a:stretch>
        </p:blipFill>
        <p:spPr bwMode="auto">
          <a:xfrm>
            <a:off x="35672" y="0"/>
            <a:ext cx="9001270" cy="25707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6404" y="365760"/>
            <a:ext cx="7269480" cy="848662"/>
          </a:xfrm>
        </p:spPr>
        <p:txBody>
          <a:bodyPr>
            <a:normAutofit fontScale="90000"/>
          </a:bodyPr>
          <a:lstStyle/>
          <a:p>
            <a:r>
              <a:rPr lang="el-GR" sz="2800" dirty="0" smtClean="0"/>
              <a:t/>
            </a:r>
            <a:br>
              <a:rPr lang="el-GR" sz="2800" dirty="0" smtClean="0"/>
            </a:br>
            <a:r>
              <a:rPr lang="el-GR" sz="2800" dirty="0" smtClean="0"/>
              <a:t> </a:t>
            </a:r>
            <a:endParaRPr lang="el-GR" sz="2800" dirty="0"/>
          </a:p>
        </p:txBody>
      </p:sp>
      <p:sp>
        <p:nvSpPr>
          <p:cNvPr id="3" name="2 - Θέση περιεχομένου"/>
          <p:cNvSpPr>
            <a:spLocks noGrp="1"/>
          </p:cNvSpPr>
          <p:nvPr>
            <p:ph sz="half" idx="1"/>
          </p:nvPr>
        </p:nvSpPr>
        <p:spPr>
          <a:xfrm>
            <a:off x="785786" y="1285860"/>
            <a:ext cx="7572428" cy="5572140"/>
          </a:xfrm>
        </p:spPr>
        <p:txBody>
          <a:bodyPr>
            <a:normAutofit/>
          </a:bodyPr>
          <a:lstStyle/>
          <a:p>
            <a:pPr>
              <a:buNone/>
            </a:pPr>
            <a:r>
              <a:rPr lang="el-GR" sz="2000" dirty="0" smtClean="0"/>
              <a:t>   </a:t>
            </a:r>
          </a:p>
          <a:p>
            <a:endParaRPr lang="el-GR" dirty="0"/>
          </a:p>
        </p:txBody>
      </p:sp>
      <p:sp>
        <p:nvSpPr>
          <p:cNvPr id="4" name="3 - Θέση περιεχομένου"/>
          <p:cNvSpPr>
            <a:spLocks noGrp="1"/>
          </p:cNvSpPr>
          <p:nvPr>
            <p:ph sz="half" idx="2"/>
          </p:nvPr>
        </p:nvSpPr>
        <p:spPr>
          <a:xfrm>
            <a:off x="0" y="1285860"/>
            <a:ext cx="9144000" cy="5715040"/>
          </a:xfrm>
        </p:spPr>
        <p:txBody>
          <a:bodyPr>
            <a:normAutofit/>
          </a:bodyPr>
          <a:lstStyle/>
          <a:p>
            <a:r>
              <a:rPr lang="el-GR" sz="2400" dirty="0" smtClean="0"/>
              <a:t>Το </a:t>
            </a:r>
            <a:r>
              <a:rPr lang="el-GR" sz="2400" dirty="0" err="1" smtClean="0"/>
              <a:t>Erasmus</a:t>
            </a:r>
            <a:r>
              <a:rPr lang="el-GR" sz="2400" dirty="0" smtClean="0"/>
              <a:t>+ είναι το πρόγραμμα της Ευρωπαϊκής Ένωσης για την </a:t>
            </a:r>
            <a:r>
              <a:rPr lang="el-GR" sz="2400" b="1" dirty="0" smtClean="0">
                <a:solidFill>
                  <a:schemeClr val="accent1">
                    <a:lumMod val="75000"/>
                  </a:schemeClr>
                </a:solidFill>
              </a:rPr>
              <a:t>εκπαίδευση, την κατάρτιση, τη νεολαία και τον αθλητισμό</a:t>
            </a:r>
            <a:r>
              <a:rPr lang="en-US" sz="2400" b="1" dirty="0" smtClean="0">
                <a:solidFill>
                  <a:schemeClr val="accent1">
                    <a:lumMod val="75000"/>
                  </a:schemeClr>
                </a:solidFill>
              </a:rPr>
              <a:t>.</a:t>
            </a:r>
          </a:p>
          <a:p>
            <a:r>
              <a:rPr lang="el-GR" sz="2400" dirty="0" smtClean="0"/>
              <a:t>Το </a:t>
            </a:r>
            <a:r>
              <a:rPr lang="el-GR" sz="2400" dirty="0" err="1" smtClean="0"/>
              <a:t>Erasmus</a:t>
            </a:r>
            <a:r>
              <a:rPr lang="el-GR" sz="2400" dirty="0" smtClean="0"/>
              <a:t>+ αυξάνει σημαντικά τη χρηματοδότηση της ΕΕ (+40%) για την </a:t>
            </a:r>
            <a:r>
              <a:rPr lang="el-GR" sz="2400" b="1" dirty="0" smtClean="0">
                <a:solidFill>
                  <a:schemeClr val="accent1"/>
                </a:solidFill>
              </a:rPr>
              <a:t>ανάπτυξη των γνώσεων και των δεξιοτήτων</a:t>
            </a:r>
            <a:r>
              <a:rPr lang="el-GR" sz="2400" dirty="0" smtClean="0"/>
              <a:t>, γεγονός που αντικατοπτρίζει τη σημασία της εκπαίδευσης και της κατάρτισης για την Ευρωπαϊκή Ένωση και τις εθνικές πολιτικές των κρατών μελών.</a:t>
            </a:r>
          </a:p>
          <a:p>
            <a:r>
              <a:rPr lang="el-GR" sz="2400" dirty="0" smtClean="0"/>
              <a:t> Σκοπός του είναι </a:t>
            </a:r>
            <a:r>
              <a:rPr lang="el-GR" sz="2400" b="1" dirty="0" smtClean="0">
                <a:solidFill>
                  <a:schemeClr val="tx2"/>
                </a:solidFill>
              </a:rPr>
              <a:t>η τόνωση της προσωπικής εξέλιξης των πολιτών και η βελτίωση των επαγγελματικών τους προοπτικών. </a:t>
            </a:r>
            <a:r>
              <a:rPr lang="el-GR" sz="2400" dirty="0" smtClean="0"/>
              <a:t>Το πρόγραμμα βασίζεται στην υπόθεση</a:t>
            </a:r>
            <a:r>
              <a:rPr lang="el-GR" sz="2400" b="1" dirty="0" smtClean="0"/>
              <a:t> </a:t>
            </a:r>
            <a:r>
              <a:rPr lang="el-GR" sz="2400" b="1" dirty="0" smtClean="0">
                <a:solidFill>
                  <a:schemeClr val="tx2"/>
                </a:solidFill>
              </a:rPr>
              <a:t>ότι η επένδυση στην εκπαίδευση και στην κατάρτιση είναι το κλειδί για την απελευθέρωση του δυναμικού των ατόμων, </a:t>
            </a:r>
            <a:r>
              <a:rPr lang="el-GR" sz="2400" dirty="0" smtClean="0"/>
              <a:t>ανεξαρτήτως ηλικίας ή προέλευσης.</a:t>
            </a:r>
            <a:endParaRPr lang="el-GR" sz="2400" dirty="0"/>
          </a:p>
        </p:txBody>
      </p:sp>
      <p:pic>
        <p:nvPicPr>
          <p:cNvPr id="14339" name="Picture 3" descr="C:\Users\User\Desktop\images.jpg"/>
          <p:cNvPicPr>
            <a:picLocks noChangeAspect="1" noChangeArrowheads="1"/>
          </p:cNvPicPr>
          <p:nvPr/>
        </p:nvPicPr>
        <p:blipFill>
          <a:blip r:embed="rId2" cstate="print"/>
          <a:srcRect/>
          <a:stretch>
            <a:fillRect/>
          </a:stretch>
        </p:blipFill>
        <p:spPr bwMode="auto">
          <a:xfrm>
            <a:off x="5781826" y="0"/>
            <a:ext cx="3362174" cy="1404943"/>
          </a:xfrm>
          <a:prstGeom prst="rect">
            <a:avLst/>
          </a:prstGeom>
          <a:noFill/>
        </p:spPr>
      </p:pic>
      <p:pic>
        <p:nvPicPr>
          <p:cNvPr id="6146" name="Picture 2" descr="!cid_77C5DB45-572A-4F82-85A7-DBC760B28CE9"/>
          <p:cNvPicPr>
            <a:picLocks noChangeAspect="1" noChangeArrowheads="1"/>
          </p:cNvPicPr>
          <p:nvPr/>
        </p:nvPicPr>
        <p:blipFill>
          <a:blip r:embed="rId3" cstate="print"/>
          <a:srcRect/>
          <a:stretch>
            <a:fillRect/>
          </a:stretch>
        </p:blipFill>
        <p:spPr bwMode="auto">
          <a:xfrm>
            <a:off x="428596" y="142852"/>
            <a:ext cx="102870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6404" y="365760"/>
            <a:ext cx="7269480" cy="848662"/>
          </a:xfrm>
        </p:spPr>
        <p:txBody>
          <a:bodyPr>
            <a:normAutofit fontScale="90000"/>
          </a:bodyPr>
          <a:lstStyle/>
          <a:p>
            <a:r>
              <a:rPr lang="el-GR" sz="2800" dirty="0" smtClean="0"/>
              <a:t/>
            </a:r>
            <a:br>
              <a:rPr lang="el-GR" sz="2800" dirty="0" smtClean="0"/>
            </a:br>
            <a:r>
              <a:rPr lang="el-GR" sz="2800" dirty="0" smtClean="0"/>
              <a:t> </a:t>
            </a:r>
            <a:endParaRPr lang="el-GR" sz="2800" dirty="0"/>
          </a:p>
        </p:txBody>
      </p:sp>
      <p:sp>
        <p:nvSpPr>
          <p:cNvPr id="3" name="2 - Θέση περιεχομένου"/>
          <p:cNvSpPr>
            <a:spLocks noGrp="1"/>
          </p:cNvSpPr>
          <p:nvPr>
            <p:ph sz="half" idx="1"/>
          </p:nvPr>
        </p:nvSpPr>
        <p:spPr>
          <a:xfrm>
            <a:off x="785786" y="1285860"/>
            <a:ext cx="7572428" cy="5572140"/>
          </a:xfrm>
        </p:spPr>
        <p:txBody>
          <a:bodyPr>
            <a:normAutofit lnSpcReduction="10000"/>
          </a:bodyPr>
          <a:lstStyle/>
          <a:p>
            <a:pPr>
              <a:buNone/>
            </a:pPr>
            <a:r>
              <a:rPr lang="el-GR" sz="2000" dirty="0" smtClean="0"/>
              <a:t>   </a:t>
            </a:r>
          </a:p>
          <a:p>
            <a:endParaRPr lang="el-GR" dirty="0"/>
          </a:p>
        </p:txBody>
      </p:sp>
      <p:sp>
        <p:nvSpPr>
          <p:cNvPr id="4" name="3 - Θέση περιεχομένου"/>
          <p:cNvSpPr>
            <a:spLocks noGrp="1"/>
          </p:cNvSpPr>
          <p:nvPr>
            <p:ph sz="half" idx="2"/>
          </p:nvPr>
        </p:nvSpPr>
        <p:spPr>
          <a:xfrm>
            <a:off x="0" y="1500174"/>
            <a:ext cx="9144000" cy="5500726"/>
          </a:xfrm>
        </p:spPr>
        <p:txBody>
          <a:bodyPr>
            <a:normAutofit lnSpcReduction="10000"/>
          </a:bodyPr>
          <a:lstStyle/>
          <a:p>
            <a:pPr>
              <a:buNone/>
            </a:pPr>
            <a:r>
              <a:rPr lang="el-GR" dirty="0" smtClean="0"/>
              <a:t>                 </a:t>
            </a:r>
            <a:r>
              <a:rPr lang="en-US" dirty="0" smtClean="0"/>
              <a:t>            </a:t>
            </a:r>
            <a:r>
              <a:rPr lang="el-GR" b="1" dirty="0" smtClean="0">
                <a:solidFill>
                  <a:schemeClr val="tx2"/>
                </a:solidFill>
              </a:rPr>
              <a:t>ΔΙΑΠΙΣΤΕΥΣΗ </a:t>
            </a:r>
            <a:r>
              <a:rPr lang="en-US" b="1" dirty="0" smtClean="0">
                <a:solidFill>
                  <a:schemeClr val="tx2"/>
                </a:solidFill>
              </a:rPr>
              <a:t>ERASMUS</a:t>
            </a:r>
          </a:p>
          <a:p>
            <a:pPr>
              <a:buNone/>
            </a:pPr>
            <a:r>
              <a:rPr lang="en-US" sz="2200" dirty="0" smtClean="0"/>
              <a:t>     </a:t>
            </a:r>
            <a:r>
              <a:rPr lang="el-GR" sz="2200" dirty="0" smtClean="0"/>
              <a:t> </a:t>
            </a:r>
            <a:r>
              <a:rPr lang="el-GR" sz="2200" b="1" dirty="0" smtClean="0"/>
              <a:t>ΑΠΟΝΟΜΗ ΔΙΑΠΙΣΤΕΥΣΗΣ </a:t>
            </a:r>
            <a:r>
              <a:rPr lang="en-US" sz="2200" b="1" dirty="0" smtClean="0"/>
              <a:t>ERASMUS</a:t>
            </a:r>
            <a:r>
              <a:rPr lang="el-GR" sz="2200" b="1" dirty="0" smtClean="0"/>
              <a:t>, ΣΤΟ </a:t>
            </a:r>
            <a:r>
              <a:rPr lang="en-US" sz="2200" b="1" dirty="0" smtClean="0"/>
              <a:t>I</a:t>
            </a:r>
            <a:r>
              <a:rPr lang="el-GR" sz="2200" b="1" dirty="0" smtClean="0"/>
              <a:t>.</a:t>
            </a:r>
            <a:r>
              <a:rPr lang="en-US" sz="2200" b="1" dirty="0" smtClean="0"/>
              <a:t>I</a:t>
            </a:r>
            <a:r>
              <a:rPr lang="el-GR" sz="2200" b="1" dirty="0" smtClean="0"/>
              <a:t>.</a:t>
            </a:r>
            <a:r>
              <a:rPr lang="en-US" sz="2200" b="1" dirty="0" smtClean="0"/>
              <a:t>E</a:t>
            </a:r>
            <a:r>
              <a:rPr lang="el-GR" sz="2200" b="1" dirty="0" smtClean="0"/>
              <a:t>.</a:t>
            </a:r>
            <a:r>
              <a:rPr lang="en-US" sz="2200" b="1" dirty="0" smtClean="0"/>
              <a:t>K </a:t>
            </a:r>
            <a:r>
              <a:rPr lang="el-GR" sz="2200" b="1" dirty="0" smtClean="0"/>
              <a:t>ΔΗΜΟΥ ΒΟΛΟΥ ΤΗΣ </a:t>
            </a:r>
          </a:p>
          <a:p>
            <a:pPr>
              <a:buNone/>
            </a:pPr>
            <a:r>
              <a:rPr lang="el-GR" sz="2200" b="1" dirty="0" smtClean="0"/>
              <a:t>                                           </a:t>
            </a:r>
            <a:r>
              <a:rPr lang="en-US" sz="2200" b="1" dirty="0" smtClean="0"/>
              <a:t>   </a:t>
            </a:r>
            <a:r>
              <a:rPr lang="el-GR" sz="2200" b="1" dirty="0" smtClean="0"/>
              <a:t>ΚΕΚΠΑ-ΔΙΕΚ               </a:t>
            </a:r>
          </a:p>
          <a:p>
            <a:pPr>
              <a:buNone/>
            </a:pPr>
            <a:r>
              <a:rPr lang="el-GR" sz="2200" dirty="0" smtClean="0"/>
              <a:t>      </a:t>
            </a:r>
            <a:r>
              <a:rPr lang="el-GR" sz="1800" dirty="0" smtClean="0"/>
              <a:t>Στις 26 Μαρτίου</a:t>
            </a:r>
            <a:r>
              <a:rPr lang="en-US" sz="1800" dirty="0" smtClean="0"/>
              <a:t> 2021,</a:t>
            </a:r>
            <a:r>
              <a:rPr lang="el-GR" sz="1800" dirty="0" smtClean="0"/>
              <a:t> το Ίδρυμα Κρατικών Υποτροφιών / Εθνική Μονάδα Συντονισμού για το πρόγραμμα </a:t>
            </a:r>
            <a:r>
              <a:rPr lang="el-GR" sz="1800" dirty="0" err="1" smtClean="0"/>
              <a:t>Erasmus</a:t>
            </a:r>
            <a:r>
              <a:rPr lang="el-GR" sz="1800" dirty="0" smtClean="0"/>
              <a:t>+  απένειμε στο Ι.Ι.Ε.Κ Δήμου Βόλου τη Διαπίστευση </a:t>
            </a:r>
            <a:r>
              <a:rPr lang="el-GR" sz="1800" dirty="0" err="1" smtClean="0"/>
              <a:t>Erasmus</a:t>
            </a:r>
            <a:r>
              <a:rPr lang="el-GR" sz="1800" dirty="0" smtClean="0"/>
              <a:t> στο πλαίσιο της Βασικής Δράσης 1 του νέου προγράμματος (2021-2027) στον τομέα της Επαγγελματικής Εκπαίδευσης και Κατάρτισης. Η Διαπίστευση απονεμήθηκε μετά από αξιολόγηση της αίτησής  που υποβλήθηκε στο πλαίσιο Ευρωπαϊκής Πρόσκλησης Υποβολής Προτάσεων και ισχύει από 1 Μαρτίου 2021 έως την 31 Δεκεμβρίου 2027.</a:t>
            </a:r>
            <a:endParaRPr lang="en-US" sz="1800" dirty="0" smtClean="0"/>
          </a:p>
          <a:p>
            <a:pPr>
              <a:buNone/>
            </a:pPr>
            <a:r>
              <a:rPr lang="en-US" sz="1800" b="1" dirty="0" smtClean="0"/>
              <a:t>       </a:t>
            </a:r>
            <a:r>
              <a:rPr lang="el-GR" sz="1800" b="1" dirty="0" smtClean="0"/>
              <a:t>Για το διάστημα αυτό το Ι.Ι.Ε.Κ Δήμου Βόλου της ΚΕΚΠΑ-ΔΙΕΚ θα έχει απλουστευμένη πρόσβαση σε ευκαιρίες χρηματοδότησης</a:t>
            </a:r>
            <a:r>
              <a:rPr lang="el-GR" sz="1800" dirty="0" smtClean="0"/>
              <a:t>.  Στόχος της Διαπίστευσης είναι η μείωση της διοικητικής επιβάρυνσης των φορέων που υποβάλλουν αίτηση για κινητικότητες. Το γεγονός αυτό έρχεται ως αναγνώριση και επιβράβευση της εξαιρετικής δουλειάς που γίνεται τα τελευταία χρόνια στον τομέα των Ευρωπαϊκών Προγραμμάτων τόσο σε Εκπαιδευτικό όσο και σε Διοικητικό επίπεδο  και μέσω του </a:t>
            </a:r>
            <a:r>
              <a:rPr lang="el-GR" sz="1800" b="1" dirty="0" smtClean="0"/>
              <a:t>Συστήματος Διαχείρισης Ποιότητας που εφαρμόζει η ΚΕΚΠΑ-ΔΙΕΚ σύμφωνα με το πρότυπο ΕΛΟΤ 1429:2008 </a:t>
            </a:r>
            <a:r>
              <a:rPr lang="el-GR" sz="1800" dirty="0" smtClean="0"/>
              <a:t>(Διαχειριστική επάρκεια για την υλοποίηση έργων, προμηθειών και έργων που υλοποιούνται με ίδια μέσα). </a:t>
            </a:r>
            <a:endParaRPr lang="el-GR" sz="1800" b="1" dirty="0">
              <a:solidFill>
                <a:schemeClr val="tx2"/>
              </a:solidFill>
            </a:endParaRPr>
          </a:p>
        </p:txBody>
      </p:sp>
      <p:pic>
        <p:nvPicPr>
          <p:cNvPr id="14339" name="Picture 3" descr="C:\Users\User\Desktop\images.jpg"/>
          <p:cNvPicPr>
            <a:picLocks noChangeAspect="1" noChangeArrowheads="1"/>
          </p:cNvPicPr>
          <p:nvPr/>
        </p:nvPicPr>
        <p:blipFill>
          <a:blip r:embed="rId2" cstate="print"/>
          <a:srcRect/>
          <a:stretch>
            <a:fillRect/>
          </a:stretch>
        </p:blipFill>
        <p:spPr bwMode="auto">
          <a:xfrm>
            <a:off x="5781826" y="0"/>
            <a:ext cx="3362174" cy="140494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6404" y="365760"/>
            <a:ext cx="7269480" cy="848662"/>
          </a:xfrm>
        </p:spPr>
        <p:txBody>
          <a:bodyPr>
            <a:normAutofit fontScale="90000"/>
          </a:bodyPr>
          <a:lstStyle/>
          <a:p>
            <a:r>
              <a:rPr lang="el-GR" sz="2800" dirty="0" smtClean="0"/>
              <a:t/>
            </a:r>
            <a:br>
              <a:rPr lang="el-GR" sz="2800" dirty="0" smtClean="0"/>
            </a:br>
            <a:r>
              <a:rPr lang="el-GR" sz="2800" dirty="0" smtClean="0"/>
              <a:t> </a:t>
            </a:r>
            <a:endParaRPr lang="el-GR" sz="2800" dirty="0"/>
          </a:p>
        </p:txBody>
      </p:sp>
      <p:sp>
        <p:nvSpPr>
          <p:cNvPr id="3" name="2 - Θέση περιεχομένου"/>
          <p:cNvSpPr>
            <a:spLocks noGrp="1"/>
          </p:cNvSpPr>
          <p:nvPr>
            <p:ph sz="half" idx="1"/>
          </p:nvPr>
        </p:nvSpPr>
        <p:spPr>
          <a:xfrm>
            <a:off x="785786" y="1285860"/>
            <a:ext cx="7572428" cy="5572140"/>
          </a:xfrm>
        </p:spPr>
        <p:txBody>
          <a:bodyPr>
            <a:normAutofit/>
          </a:bodyPr>
          <a:lstStyle/>
          <a:p>
            <a:pPr>
              <a:buNone/>
            </a:pPr>
            <a:r>
              <a:rPr lang="el-GR" sz="2000" dirty="0" smtClean="0"/>
              <a:t>   </a:t>
            </a:r>
          </a:p>
          <a:p>
            <a:endParaRPr lang="el-GR" dirty="0"/>
          </a:p>
        </p:txBody>
      </p:sp>
      <p:sp>
        <p:nvSpPr>
          <p:cNvPr id="4" name="3 - Θέση περιεχομένου"/>
          <p:cNvSpPr>
            <a:spLocks noGrp="1"/>
          </p:cNvSpPr>
          <p:nvPr>
            <p:ph sz="half" idx="2"/>
          </p:nvPr>
        </p:nvSpPr>
        <p:spPr>
          <a:xfrm>
            <a:off x="0" y="1214422"/>
            <a:ext cx="9144000" cy="5643578"/>
          </a:xfrm>
        </p:spPr>
        <p:txBody>
          <a:bodyPr>
            <a:normAutofit/>
          </a:bodyPr>
          <a:lstStyle/>
          <a:p>
            <a:pPr>
              <a:buNone/>
            </a:pPr>
            <a:r>
              <a:rPr lang="en-US" dirty="0" smtClean="0">
                <a:solidFill>
                  <a:schemeClr val="accent1">
                    <a:lumMod val="75000"/>
                  </a:schemeClr>
                </a:solidFill>
              </a:rPr>
              <a:t>      </a:t>
            </a:r>
            <a:r>
              <a:rPr lang="el-GR" b="1" dirty="0" smtClean="0">
                <a:solidFill>
                  <a:schemeClr val="accent1">
                    <a:lumMod val="75000"/>
                  </a:schemeClr>
                </a:solidFill>
              </a:rPr>
              <a:t>Βασική Δράση 1- Κινητικότητα</a:t>
            </a:r>
            <a:r>
              <a:rPr lang="en-US" b="1" dirty="0" smtClean="0">
                <a:solidFill>
                  <a:schemeClr val="accent1">
                    <a:lumMod val="75000"/>
                  </a:schemeClr>
                </a:solidFill>
              </a:rPr>
              <a:t> KA1</a:t>
            </a:r>
          </a:p>
          <a:p>
            <a:pPr>
              <a:buNone/>
            </a:pPr>
            <a:r>
              <a:rPr lang="el-GR" dirty="0" smtClean="0"/>
              <a:t>      Δυνατότητες κινητικότητας παρέχονται σε:</a:t>
            </a:r>
            <a:endParaRPr lang="en-US" dirty="0" smtClean="0"/>
          </a:p>
          <a:p>
            <a:pPr>
              <a:buNone/>
            </a:pPr>
            <a:endParaRPr lang="el-GR" dirty="0" smtClean="0"/>
          </a:p>
          <a:p>
            <a:r>
              <a:rPr lang="el-GR" sz="2200" b="1" dirty="0" smtClean="0">
                <a:solidFill>
                  <a:schemeClr val="tx2"/>
                </a:solidFill>
              </a:rPr>
              <a:t>Εκπαιδευτικό Προσωπικό</a:t>
            </a:r>
            <a:r>
              <a:rPr lang="el-GR" sz="2200" dirty="0" smtClean="0"/>
              <a:t>: (σχολεία, ανώτατη εκπαίδευση, επαγγελματική κατάρτιση, εκπαίδευση ενηλίκων): συμμετοχή σε κύκλους κατάρτισης, σεμινάρια, εκπαιδευτικές αποστολές, κλπ.</a:t>
            </a:r>
          </a:p>
          <a:p>
            <a:r>
              <a:rPr lang="el-GR" sz="2200" dirty="0" smtClean="0"/>
              <a:t>Φοιτητές: για περιόδους σπουδών ή πρακτικής άσκησης</a:t>
            </a:r>
          </a:p>
          <a:p>
            <a:r>
              <a:rPr lang="el-GR" sz="2200" dirty="0" smtClean="0"/>
              <a:t>Επαγγελματική μαθητεία για σπουδαστές και </a:t>
            </a:r>
            <a:r>
              <a:rPr lang="el-GR" sz="2200" b="1" dirty="0" smtClean="0">
                <a:solidFill>
                  <a:schemeClr val="tx2"/>
                </a:solidFill>
              </a:rPr>
              <a:t>μαθητευόμενους στην αρχική επαγγελματική εκπαίδευση και κατάρτιση</a:t>
            </a:r>
          </a:p>
          <a:p>
            <a:r>
              <a:rPr lang="el-GR" sz="2200" b="1" dirty="0" smtClean="0"/>
              <a:t>Οι νέοι έξω από το εκπαιδευτικό σύστημα: για εθελοντικές δραστηριότητες (ατομικά ή σε ομάδες)</a:t>
            </a:r>
          </a:p>
          <a:p>
            <a:r>
              <a:rPr lang="el-GR" sz="2200" dirty="0" smtClean="0">
                <a:solidFill>
                  <a:schemeClr val="tx2"/>
                </a:solidFill>
              </a:rPr>
              <a:t>Επαγγελματική ανάπτυξη και κατάρτιση για προσωπικό σε όλους τους τομείς της εκπαίδευσης, της κατάρτισης και της νεολαίας </a:t>
            </a:r>
          </a:p>
          <a:p>
            <a:endParaRPr lang="el-GR" dirty="0" smtClean="0">
              <a:solidFill>
                <a:schemeClr val="accent1">
                  <a:lumMod val="75000"/>
                </a:schemeClr>
              </a:solidFill>
            </a:endParaRPr>
          </a:p>
          <a:p>
            <a:pPr>
              <a:buNone/>
            </a:pPr>
            <a:endParaRPr lang="el-GR" dirty="0"/>
          </a:p>
        </p:txBody>
      </p:sp>
      <p:pic>
        <p:nvPicPr>
          <p:cNvPr id="14339" name="Picture 3" descr="C:\Users\User\Desktop\images.jpg"/>
          <p:cNvPicPr>
            <a:picLocks noChangeAspect="1" noChangeArrowheads="1"/>
          </p:cNvPicPr>
          <p:nvPr/>
        </p:nvPicPr>
        <p:blipFill>
          <a:blip r:embed="rId2" cstate="print"/>
          <a:srcRect/>
          <a:stretch>
            <a:fillRect/>
          </a:stretch>
        </p:blipFill>
        <p:spPr bwMode="auto">
          <a:xfrm>
            <a:off x="5781826" y="0"/>
            <a:ext cx="3362174" cy="1404943"/>
          </a:xfrm>
          <a:prstGeom prst="rect">
            <a:avLst/>
          </a:prstGeom>
          <a:noFill/>
        </p:spPr>
      </p:pic>
      <p:pic>
        <p:nvPicPr>
          <p:cNvPr id="5122" name="Picture 2" descr="!cid_77C5DB45-572A-4F82-85A7-DBC760B28CE9"/>
          <p:cNvPicPr>
            <a:picLocks noChangeAspect="1" noChangeArrowheads="1"/>
          </p:cNvPicPr>
          <p:nvPr/>
        </p:nvPicPr>
        <p:blipFill>
          <a:blip r:embed="rId3" cstate="print"/>
          <a:srcRect/>
          <a:stretch>
            <a:fillRect/>
          </a:stretch>
        </p:blipFill>
        <p:spPr bwMode="auto">
          <a:xfrm>
            <a:off x="428596" y="285728"/>
            <a:ext cx="102870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6404" y="365760"/>
            <a:ext cx="7269480" cy="848662"/>
          </a:xfrm>
        </p:spPr>
        <p:txBody>
          <a:bodyPr>
            <a:normAutofit fontScale="90000"/>
          </a:bodyPr>
          <a:lstStyle/>
          <a:p>
            <a:r>
              <a:rPr lang="el-GR" sz="2800" dirty="0" smtClean="0"/>
              <a:t/>
            </a:r>
            <a:br>
              <a:rPr lang="el-GR" sz="2800" dirty="0" smtClean="0"/>
            </a:br>
            <a:r>
              <a:rPr lang="el-GR" sz="2800" dirty="0" smtClean="0"/>
              <a:t> </a:t>
            </a:r>
            <a:endParaRPr lang="el-GR" sz="2800" dirty="0"/>
          </a:p>
        </p:txBody>
      </p:sp>
      <p:sp>
        <p:nvSpPr>
          <p:cNvPr id="3" name="2 - Θέση περιεχομένου"/>
          <p:cNvSpPr>
            <a:spLocks noGrp="1"/>
          </p:cNvSpPr>
          <p:nvPr>
            <p:ph sz="half" idx="1"/>
          </p:nvPr>
        </p:nvSpPr>
        <p:spPr>
          <a:xfrm>
            <a:off x="785786" y="1285860"/>
            <a:ext cx="7572428" cy="5572140"/>
          </a:xfrm>
        </p:spPr>
        <p:txBody>
          <a:bodyPr>
            <a:normAutofit/>
          </a:bodyPr>
          <a:lstStyle/>
          <a:p>
            <a:pPr>
              <a:buNone/>
            </a:pPr>
            <a:r>
              <a:rPr lang="el-GR" sz="2000" dirty="0" smtClean="0"/>
              <a:t>   </a:t>
            </a:r>
          </a:p>
          <a:p>
            <a:endParaRPr lang="el-GR" dirty="0"/>
          </a:p>
        </p:txBody>
      </p:sp>
      <p:sp>
        <p:nvSpPr>
          <p:cNvPr id="4" name="3 - Θέση περιεχομένου"/>
          <p:cNvSpPr>
            <a:spLocks noGrp="1"/>
          </p:cNvSpPr>
          <p:nvPr>
            <p:ph sz="half" idx="2"/>
          </p:nvPr>
        </p:nvSpPr>
        <p:spPr>
          <a:xfrm>
            <a:off x="0" y="1142984"/>
            <a:ext cx="9144000" cy="5857916"/>
          </a:xfrm>
        </p:spPr>
        <p:txBody>
          <a:bodyPr>
            <a:normAutofit/>
          </a:bodyPr>
          <a:lstStyle/>
          <a:p>
            <a:pPr>
              <a:buNone/>
            </a:pPr>
            <a:endParaRPr lang="el-GR" dirty="0" smtClean="0"/>
          </a:p>
          <a:p>
            <a:pPr>
              <a:buNone/>
            </a:pPr>
            <a:r>
              <a:rPr lang="el-GR" b="1" dirty="0" smtClean="0">
                <a:solidFill>
                  <a:schemeClr val="tx2"/>
                </a:solidFill>
              </a:rPr>
              <a:t>Επαγγελματική Εκπαίδευση και Κατάρτιση KA1</a:t>
            </a:r>
          </a:p>
          <a:p>
            <a:pPr>
              <a:buNone/>
            </a:pPr>
            <a:endParaRPr lang="en-US" dirty="0" smtClean="0"/>
          </a:p>
          <a:p>
            <a:r>
              <a:rPr lang="el-GR" sz="1800" dirty="0" smtClean="0"/>
              <a:t>Μέσω των </a:t>
            </a:r>
            <a:r>
              <a:rPr lang="el-GR" sz="1800" b="1" dirty="0" smtClean="0">
                <a:solidFill>
                  <a:schemeClr val="tx2"/>
                </a:solidFill>
              </a:rPr>
              <a:t>σχεδίων κινητικότητας</a:t>
            </a:r>
            <a:r>
              <a:rPr lang="el-GR" sz="1800" dirty="0" smtClean="0"/>
              <a:t>, οι ωφελούμενοι μπορούν να αποκτήσουν </a:t>
            </a:r>
            <a:r>
              <a:rPr lang="el-GR" sz="1800" b="1" dirty="0" smtClean="0">
                <a:solidFill>
                  <a:schemeClr val="tx2"/>
                </a:solidFill>
              </a:rPr>
              <a:t>νέες γνώσεις, δεξιότητες και ικανότητες με στόχο την προσωπική τους ανάπτυξη. </a:t>
            </a:r>
            <a:r>
              <a:rPr lang="el-GR" sz="1800" dirty="0" smtClean="0"/>
              <a:t>Μπορούν ακόμα </a:t>
            </a:r>
            <a:r>
              <a:rPr lang="el-GR" sz="1800" b="1" dirty="0" smtClean="0">
                <a:solidFill>
                  <a:schemeClr val="tx2"/>
                </a:solidFill>
              </a:rPr>
              <a:t>να βελτιώσουν τις γλωσσικές τους δεξιότητες, να έρθουν σε επαφή με μια νέα κουλτούρα και πολιτισμό και να αναπτύξουν το αίσθημα της ευρωπαϊκής ταυτότητας. Ενισχύεται επίσης, η συνέργεια και διασύνδεση των δομών της τυπικής και άτυπης εκπαίδευσης, επαγγελματικής κατάρτισης, απασχόλησης και επιχειρηματικότητας και προωθείται η αναγνώριση και πιστοποίηση των δεξιοτήτων που αποκτώνται σε περιόδους κατάρτισης στο εξωτερικό.</a:t>
            </a:r>
          </a:p>
          <a:p>
            <a:r>
              <a:rPr lang="el-GR" sz="1800" b="1" dirty="0" smtClean="0"/>
              <a:t>Οι αιτήσεις υποβάλλονται μόνο από φορείς με νομική προσωπικότητα </a:t>
            </a:r>
            <a:r>
              <a:rPr lang="el-GR" sz="1800" dirty="0" smtClean="0"/>
              <a:t>και αποκλειστικά σε ηλεκτρονική μορφή. Ο αιτών οργανισμός μπορεί να είναι οποιοσδήποτε δημόσιος ή ιδιωτικός οργανισμός, ο οποίος επιχειρησιακά ή/και θεσμικά δραστηριοποιείται αποδεδειγμένα στον χώρο της επαγγελματικής εκπαίδευσης και κατάρτισης και αγοράς εργασίας.</a:t>
            </a:r>
          </a:p>
          <a:p>
            <a:endParaRPr lang="en-US" dirty="0" smtClean="0"/>
          </a:p>
          <a:p>
            <a:endParaRPr lang="el-GR" dirty="0"/>
          </a:p>
        </p:txBody>
      </p:sp>
      <p:pic>
        <p:nvPicPr>
          <p:cNvPr id="14339" name="Picture 3" descr="C:\Users\User\Desktop\images.jpg"/>
          <p:cNvPicPr>
            <a:picLocks noChangeAspect="1" noChangeArrowheads="1"/>
          </p:cNvPicPr>
          <p:nvPr/>
        </p:nvPicPr>
        <p:blipFill>
          <a:blip r:embed="rId2" cstate="print"/>
          <a:srcRect/>
          <a:stretch>
            <a:fillRect/>
          </a:stretch>
        </p:blipFill>
        <p:spPr bwMode="auto">
          <a:xfrm>
            <a:off x="5781826" y="0"/>
            <a:ext cx="3362174" cy="1404943"/>
          </a:xfrm>
          <a:prstGeom prst="rect">
            <a:avLst/>
          </a:prstGeom>
          <a:noFill/>
        </p:spPr>
      </p:pic>
      <p:pic>
        <p:nvPicPr>
          <p:cNvPr id="4098" name="Picture 2" descr="!cid_77C5DB45-572A-4F82-85A7-DBC760B28CE9"/>
          <p:cNvPicPr>
            <a:picLocks noChangeAspect="1" noChangeArrowheads="1"/>
          </p:cNvPicPr>
          <p:nvPr/>
        </p:nvPicPr>
        <p:blipFill>
          <a:blip r:embed="rId3" cstate="print"/>
          <a:srcRect/>
          <a:stretch>
            <a:fillRect/>
          </a:stretch>
        </p:blipFill>
        <p:spPr bwMode="auto">
          <a:xfrm>
            <a:off x="428596" y="214290"/>
            <a:ext cx="102870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6404" y="365760"/>
            <a:ext cx="7269480" cy="848662"/>
          </a:xfrm>
        </p:spPr>
        <p:txBody>
          <a:bodyPr>
            <a:normAutofit fontScale="90000"/>
          </a:bodyPr>
          <a:lstStyle/>
          <a:p>
            <a:r>
              <a:rPr lang="el-GR" sz="2800" dirty="0" smtClean="0"/>
              <a:t/>
            </a:r>
            <a:br>
              <a:rPr lang="el-GR" sz="2800" dirty="0" smtClean="0"/>
            </a:br>
            <a:r>
              <a:rPr lang="el-GR" sz="2800" dirty="0" smtClean="0"/>
              <a:t> </a:t>
            </a:r>
            <a:endParaRPr lang="el-GR" sz="2800" dirty="0"/>
          </a:p>
        </p:txBody>
      </p:sp>
      <p:sp>
        <p:nvSpPr>
          <p:cNvPr id="3" name="2 - Θέση περιεχομένου"/>
          <p:cNvSpPr>
            <a:spLocks noGrp="1"/>
          </p:cNvSpPr>
          <p:nvPr>
            <p:ph sz="half" idx="1"/>
          </p:nvPr>
        </p:nvSpPr>
        <p:spPr>
          <a:xfrm>
            <a:off x="785786" y="1285860"/>
            <a:ext cx="7572428" cy="5572140"/>
          </a:xfrm>
        </p:spPr>
        <p:txBody>
          <a:bodyPr>
            <a:normAutofit/>
          </a:bodyPr>
          <a:lstStyle/>
          <a:p>
            <a:pPr>
              <a:buNone/>
            </a:pPr>
            <a:r>
              <a:rPr lang="el-GR" sz="2000" dirty="0" smtClean="0"/>
              <a:t>   </a:t>
            </a:r>
          </a:p>
          <a:p>
            <a:endParaRPr lang="el-GR" dirty="0"/>
          </a:p>
        </p:txBody>
      </p:sp>
      <p:sp>
        <p:nvSpPr>
          <p:cNvPr id="4" name="3 - Θέση περιεχομένου"/>
          <p:cNvSpPr>
            <a:spLocks noGrp="1"/>
          </p:cNvSpPr>
          <p:nvPr>
            <p:ph sz="half" idx="2"/>
          </p:nvPr>
        </p:nvSpPr>
        <p:spPr>
          <a:xfrm>
            <a:off x="0" y="1500174"/>
            <a:ext cx="9144000" cy="5500726"/>
          </a:xfrm>
        </p:spPr>
        <p:txBody>
          <a:bodyPr>
            <a:normAutofit/>
          </a:bodyPr>
          <a:lstStyle/>
          <a:p>
            <a:pPr>
              <a:buNone/>
            </a:pPr>
            <a:r>
              <a:rPr lang="el-GR" dirty="0" smtClean="0"/>
              <a:t>    </a:t>
            </a:r>
            <a:r>
              <a:rPr lang="el-GR" b="1" dirty="0" smtClean="0">
                <a:solidFill>
                  <a:schemeClr val="accent1">
                    <a:lumMod val="75000"/>
                  </a:schemeClr>
                </a:solidFill>
              </a:rPr>
              <a:t>ΣΤΟΧΟΙ ΤΗΣ ΔΡΑΣΗΣ</a:t>
            </a:r>
          </a:p>
          <a:p>
            <a:endParaRPr lang="el-GR" dirty="0" smtClean="0"/>
          </a:p>
          <a:p>
            <a:pPr>
              <a:buNone/>
            </a:pPr>
            <a:r>
              <a:rPr lang="el-GR" dirty="0" smtClean="0"/>
              <a:t>• </a:t>
            </a:r>
            <a:r>
              <a:rPr lang="el-GR" b="1" dirty="0" smtClean="0"/>
              <a:t>Βελτίωση της ποιότητας </a:t>
            </a:r>
            <a:r>
              <a:rPr lang="el-GR" dirty="0" smtClean="0"/>
              <a:t>της αρχικής και συνεχούς ΕΕΚ στην Ευρώπη </a:t>
            </a:r>
          </a:p>
          <a:p>
            <a:pPr>
              <a:buNone/>
            </a:pPr>
            <a:r>
              <a:rPr lang="el-GR" dirty="0" smtClean="0"/>
              <a:t>• </a:t>
            </a:r>
            <a:r>
              <a:rPr lang="el-GR" b="1" dirty="0" smtClean="0"/>
              <a:t>Ενίσχυση της ευρωπαϊκής διάστασης της διδασκαλίας </a:t>
            </a:r>
            <a:r>
              <a:rPr lang="el-GR" dirty="0" smtClean="0"/>
              <a:t>και της </a:t>
            </a:r>
            <a:r>
              <a:rPr lang="el-GR" b="1" dirty="0" smtClean="0"/>
              <a:t>μάθησης.</a:t>
            </a:r>
            <a:endParaRPr lang="el-GR" b="1" dirty="0"/>
          </a:p>
        </p:txBody>
      </p:sp>
      <p:pic>
        <p:nvPicPr>
          <p:cNvPr id="14339" name="Picture 3" descr="C:\Users\User\Desktop\images.jpg"/>
          <p:cNvPicPr>
            <a:picLocks noChangeAspect="1" noChangeArrowheads="1"/>
          </p:cNvPicPr>
          <p:nvPr/>
        </p:nvPicPr>
        <p:blipFill>
          <a:blip r:embed="rId2" cstate="print"/>
          <a:srcRect/>
          <a:stretch>
            <a:fillRect/>
          </a:stretch>
        </p:blipFill>
        <p:spPr bwMode="auto">
          <a:xfrm>
            <a:off x="5781826" y="0"/>
            <a:ext cx="3362174" cy="1404943"/>
          </a:xfrm>
          <a:prstGeom prst="rect">
            <a:avLst/>
          </a:prstGeom>
          <a:noFill/>
        </p:spPr>
      </p:pic>
      <p:pic>
        <p:nvPicPr>
          <p:cNvPr id="3074" name="Picture 2" descr="!cid_77C5DB45-572A-4F82-85A7-DBC760B28CE9"/>
          <p:cNvPicPr>
            <a:picLocks noChangeAspect="1" noChangeArrowheads="1"/>
          </p:cNvPicPr>
          <p:nvPr/>
        </p:nvPicPr>
        <p:blipFill>
          <a:blip r:embed="rId3" cstate="print"/>
          <a:srcRect/>
          <a:stretch>
            <a:fillRect/>
          </a:stretch>
        </p:blipFill>
        <p:spPr bwMode="auto">
          <a:xfrm>
            <a:off x="500034" y="285728"/>
            <a:ext cx="1028700"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46404" y="365760"/>
            <a:ext cx="7269480" cy="848662"/>
          </a:xfrm>
        </p:spPr>
        <p:txBody>
          <a:bodyPr>
            <a:normAutofit fontScale="90000"/>
          </a:bodyPr>
          <a:lstStyle/>
          <a:p>
            <a:r>
              <a:rPr lang="el-GR" sz="2800" dirty="0" smtClean="0"/>
              <a:t/>
            </a:r>
            <a:br>
              <a:rPr lang="el-GR" sz="2800" dirty="0" smtClean="0"/>
            </a:br>
            <a:r>
              <a:rPr lang="el-GR" sz="2800" dirty="0" smtClean="0"/>
              <a:t> </a:t>
            </a:r>
            <a:endParaRPr lang="el-GR" sz="2800" dirty="0"/>
          </a:p>
        </p:txBody>
      </p:sp>
      <p:sp>
        <p:nvSpPr>
          <p:cNvPr id="3" name="2 - Θέση περιεχομένου"/>
          <p:cNvSpPr>
            <a:spLocks noGrp="1"/>
          </p:cNvSpPr>
          <p:nvPr>
            <p:ph sz="half" idx="1"/>
          </p:nvPr>
        </p:nvSpPr>
        <p:spPr>
          <a:xfrm>
            <a:off x="785786" y="1285860"/>
            <a:ext cx="7572428" cy="5572140"/>
          </a:xfrm>
        </p:spPr>
        <p:txBody>
          <a:bodyPr>
            <a:normAutofit/>
          </a:bodyPr>
          <a:lstStyle/>
          <a:p>
            <a:pPr>
              <a:buNone/>
            </a:pPr>
            <a:r>
              <a:rPr lang="el-GR" sz="2000" dirty="0" smtClean="0"/>
              <a:t>   </a:t>
            </a:r>
          </a:p>
          <a:p>
            <a:endParaRPr lang="el-GR" dirty="0"/>
          </a:p>
        </p:txBody>
      </p:sp>
      <p:sp>
        <p:nvSpPr>
          <p:cNvPr id="4" name="3 - Θέση περιεχομένου"/>
          <p:cNvSpPr>
            <a:spLocks noGrp="1"/>
          </p:cNvSpPr>
          <p:nvPr>
            <p:ph sz="half" idx="2"/>
          </p:nvPr>
        </p:nvSpPr>
        <p:spPr>
          <a:xfrm>
            <a:off x="0" y="1500174"/>
            <a:ext cx="9144000" cy="5500726"/>
          </a:xfrm>
        </p:spPr>
        <p:txBody>
          <a:bodyPr>
            <a:normAutofit/>
          </a:bodyPr>
          <a:lstStyle/>
          <a:p>
            <a:pPr>
              <a:buNone/>
            </a:pPr>
            <a:r>
              <a:rPr lang="el-GR" dirty="0" smtClean="0"/>
              <a:t>    </a:t>
            </a:r>
            <a:endParaRPr lang="el-GR" b="1" dirty="0"/>
          </a:p>
        </p:txBody>
      </p:sp>
      <p:pic>
        <p:nvPicPr>
          <p:cNvPr id="14339" name="Picture 3" descr="C:\Users\User\Desktop\images.jpg"/>
          <p:cNvPicPr>
            <a:picLocks noChangeAspect="1" noChangeArrowheads="1"/>
          </p:cNvPicPr>
          <p:nvPr/>
        </p:nvPicPr>
        <p:blipFill>
          <a:blip r:embed="rId3" cstate="print"/>
          <a:srcRect/>
          <a:stretch>
            <a:fillRect/>
          </a:stretch>
        </p:blipFill>
        <p:spPr bwMode="auto">
          <a:xfrm>
            <a:off x="5929322" y="0"/>
            <a:ext cx="3362174" cy="1404943"/>
          </a:xfrm>
          <a:prstGeom prst="rect">
            <a:avLst/>
          </a:prstGeom>
          <a:noFill/>
        </p:spPr>
      </p:pic>
      <p:pic>
        <p:nvPicPr>
          <p:cNvPr id="3074" name="Picture 2" descr="!cid_77C5DB45-572A-4F82-85A7-DBC760B28CE9"/>
          <p:cNvPicPr>
            <a:picLocks noChangeAspect="1" noChangeArrowheads="1"/>
          </p:cNvPicPr>
          <p:nvPr/>
        </p:nvPicPr>
        <p:blipFill>
          <a:blip r:embed="rId4" cstate="print"/>
          <a:srcRect/>
          <a:stretch>
            <a:fillRect/>
          </a:stretch>
        </p:blipFill>
        <p:spPr bwMode="auto">
          <a:xfrm>
            <a:off x="500034" y="285728"/>
            <a:ext cx="1028700" cy="923925"/>
          </a:xfrm>
          <a:prstGeom prst="rect">
            <a:avLst/>
          </a:prstGeom>
          <a:noFill/>
          <a:ln w="9525">
            <a:noFill/>
            <a:miter lim="800000"/>
            <a:headEnd/>
            <a:tailEnd/>
          </a:ln>
        </p:spPr>
      </p:pic>
      <p:graphicFrame>
        <p:nvGraphicFramePr>
          <p:cNvPr id="31746" name="Object 2"/>
          <p:cNvGraphicFramePr>
            <a:graphicFrameLocks noChangeAspect="1"/>
          </p:cNvGraphicFramePr>
          <p:nvPr/>
        </p:nvGraphicFramePr>
        <p:xfrm>
          <a:off x="1646238" y="-19050"/>
          <a:ext cx="4360862" cy="6711950"/>
        </p:xfrm>
        <a:graphic>
          <a:graphicData uri="http://schemas.openxmlformats.org/presentationml/2006/ole">
            <p:oleObj spid="_x0000_s31746" name="Έγγραφο" r:id="rId5" imgW="5980608" imgH="9206259" progId="Word.Document.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1297</TotalTime>
  <Words>675</Words>
  <Application>Microsoft Office PowerPoint</Application>
  <PresentationFormat>Προβολή στην οθόνη (4:3)</PresentationFormat>
  <Paragraphs>104</Paragraphs>
  <Slides>17</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17</vt:i4>
      </vt:variant>
    </vt:vector>
  </HeadingPairs>
  <TitlesOfParts>
    <vt:vector size="19" baseType="lpstr">
      <vt:lpstr>Θέμα του Office</vt:lpstr>
      <vt:lpstr>Έγγραφο</vt:lpstr>
      <vt:lpstr>      </vt:lpstr>
      <vt:lpstr>  </vt:lpstr>
      <vt:lpstr>  </vt:lpstr>
      <vt:lpstr>  </vt:lpstr>
      <vt:lpstr>  </vt:lpstr>
      <vt:lpstr>  </vt:lpstr>
      <vt:lpstr>  </vt:lpstr>
      <vt:lpstr>  </vt:lpstr>
      <vt:lpstr>  </vt:lpstr>
      <vt:lpstr>Learning/Teaching/Training Activities Διεθνικές Δραστηριότητες Μάθησης, Διδασκαλίας, Κατάρτισης </vt:lpstr>
      <vt:lpstr>Learning/Teaching/Training Activities Διεθνικές Δραστηριότητες Μάθησης, Διδασκαλίας, Κατάρτισης </vt:lpstr>
      <vt:lpstr>Learning/Teaching/Training Activities Διεθνικές Δραστηριότητες Μάθησης, Διδασκαλίας, Κατάρτισης </vt:lpstr>
      <vt:lpstr>Intellectual Outputs Πνευματικά Προϊόντα</vt:lpstr>
      <vt:lpstr>  </vt:lpstr>
      <vt:lpstr> </vt:lpstr>
      <vt:lpstr> </vt:lpstr>
      <vt:lpstr>Ευχαριστω για την προσοχή σασ!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481</cp:revision>
  <dcterms:created xsi:type="dcterms:W3CDTF">2016-12-08T09:55:02Z</dcterms:created>
  <dcterms:modified xsi:type="dcterms:W3CDTF">2023-03-07T08:31:29Z</dcterms:modified>
</cp:coreProperties>
</file>