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60" r:id="rId6"/>
    <p:sldId id="259" r:id="rId7"/>
    <p:sldId id="261" r:id="rId8"/>
    <p:sldId id="262" r:id="rId9"/>
    <p:sldId id="263" r:id="rId10"/>
    <p:sldId id="269" r:id="rId11"/>
    <p:sldId id="268"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4EBCD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56000-A9F0-4547-9245-7523D97ED0A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l-GR"/>
        </a:p>
      </dgm:t>
    </dgm:pt>
    <dgm:pt modelId="{4DD98D60-1152-4222-A2F0-EE9016ED8D69}">
      <dgm:prSet phldrT="[Κείμενο]" custT="1"/>
      <dgm:spPr/>
      <dgm:t>
        <a:bodyPr/>
        <a:lstStyle/>
        <a:p>
          <a:r>
            <a:rPr lang="el-GR" sz="1600" dirty="0" smtClean="0">
              <a:solidFill>
                <a:schemeClr val="accent2">
                  <a:lumMod val="50000"/>
                </a:schemeClr>
              </a:solidFill>
              <a:latin typeface="Arial" pitchFamily="34" charset="0"/>
              <a:cs typeface="Arial" pitchFamily="34" charset="0"/>
            </a:rPr>
            <a:t>Επιτυχής Φοίτηση      +  Πρακτική Άσκηση </a:t>
          </a:r>
          <a:endParaRPr lang="el-GR" sz="1600" dirty="0">
            <a:solidFill>
              <a:schemeClr val="accent2">
                <a:lumMod val="50000"/>
              </a:schemeClr>
            </a:solidFill>
            <a:latin typeface="Arial" pitchFamily="34" charset="0"/>
            <a:cs typeface="Arial" pitchFamily="34" charset="0"/>
          </a:endParaRPr>
        </a:p>
      </dgm:t>
    </dgm:pt>
    <dgm:pt modelId="{AE4BA27F-7F18-4D4E-9B5F-BA763BAC2A6D}" type="parTrans" cxnId="{C5058CAB-54D3-493E-8F8C-BF3948FC5530}">
      <dgm:prSet/>
      <dgm:spPr/>
      <dgm:t>
        <a:bodyPr/>
        <a:lstStyle/>
        <a:p>
          <a:endParaRPr lang="el-GR"/>
        </a:p>
      </dgm:t>
    </dgm:pt>
    <dgm:pt modelId="{26592F15-AA28-49BB-8E51-A1165CD60656}" type="sibTrans" cxnId="{C5058CAB-54D3-493E-8F8C-BF3948FC5530}">
      <dgm:prSet/>
      <dgm:spPr/>
      <dgm:t>
        <a:bodyPr/>
        <a:lstStyle/>
        <a:p>
          <a:endParaRPr lang="el-GR"/>
        </a:p>
      </dgm:t>
    </dgm:pt>
    <dgm:pt modelId="{F782D3DE-1BDD-4337-99B4-B1CCDB909F62}">
      <dgm:prSet custT="1"/>
      <dgm:spPr/>
      <dgm:t>
        <a:bodyPr/>
        <a:lstStyle/>
        <a:p>
          <a:r>
            <a:rPr lang="el-GR" sz="1600" dirty="0" smtClean="0">
              <a:solidFill>
                <a:schemeClr val="accent2">
                  <a:lumMod val="50000"/>
                </a:schemeClr>
              </a:solidFill>
              <a:latin typeface="Arial" pitchFamily="34" charset="0"/>
              <a:cs typeface="Arial" pitchFamily="34" charset="0"/>
            </a:rPr>
            <a:t>Επιτυχής Φοίτηση             +    120 ημερομίσθια </a:t>
          </a:r>
          <a:endParaRPr lang="el-GR" sz="1600" dirty="0">
            <a:solidFill>
              <a:schemeClr val="accent2">
                <a:lumMod val="50000"/>
              </a:schemeClr>
            </a:solidFill>
          </a:endParaRPr>
        </a:p>
      </dgm:t>
    </dgm:pt>
    <dgm:pt modelId="{0B1289BB-5494-48B9-8A4B-9A8E3BF15B68}" type="parTrans" cxnId="{027CD08B-D90E-4853-9EC4-F8F50BAD2FB9}">
      <dgm:prSet/>
      <dgm:spPr/>
      <dgm:t>
        <a:bodyPr/>
        <a:lstStyle/>
        <a:p>
          <a:endParaRPr lang="el-GR"/>
        </a:p>
      </dgm:t>
    </dgm:pt>
    <dgm:pt modelId="{10B886F3-DDE3-4C92-8F6E-43B5CF5B9C2D}" type="sibTrans" cxnId="{027CD08B-D90E-4853-9EC4-F8F50BAD2FB9}">
      <dgm:prSet/>
      <dgm:spPr/>
      <dgm:t>
        <a:bodyPr/>
        <a:lstStyle/>
        <a:p>
          <a:endParaRPr lang="el-GR"/>
        </a:p>
      </dgm:t>
    </dgm:pt>
    <dgm:pt modelId="{3B13D525-7C22-49EB-B168-FFC43EA5A295}">
      <dgm:prSet/>
      <dgm:spPr/>
      <dgm:t>
        <a:bodyPr/>
        <a:lstStyle/>
        <a:p>
          <a:r>
            <a:rPr lang="el-GR" dirty="0" smtClean="0">
              <a:solidFill>
                <a:schemeClr val="accent2">
                  <a:lumMod val="50000"/>
                </a:schemeClr>
              </a:solidFill>
              <a:latin typeface="Arial" pitchFamily="34" charset="0"/>
              <a:cs typeface="Arial" pitchFamily="34" charset="0"/>
            </a:rPr>
            <a:t>Επιτυχής Φοίτηση                      +    120 ημερομίσθια από </a:t>
          </a:r>
          <a:r>
            <a:rPr lang="el-GR" dirty="0" err="1" smtClean="0">
              <a:solidFill>
                <a:schemeClr val="accent2">
                  <a:lumMod val="50000"/>
                </a:schemeClr>
              </a:solidFill>
              <a:latin typeface="Arial" pitchFamily="34" charset="0"/>
              <a:cs typeface="Arial" pitchFamily="34" charset="0"/>
            </a:rPr>
            <a:t>Αυτοαπασχόληση</a:t>
          </a:r>
          <a:r>
            <a:rPr lang="el-GR" dirty="0" smtClean="0">
              <a:solidFill>
                <a:schemeClr val="accent2">
                  <a:lumMod val="50000"/>
                </a:schemeClr>
              </a:solidFill>
              <a:latin typeface="Arial" pitchFamily="34" charset="0"/>
              <a:cs typeface="Arial" pitchFamily="34" charset="0"/>
            </a:rPr>
            <a:t> ή Ελεύθερο Επάγγελμα, συναφούς ειδικότητας</a:t>
          </a:r>
          <a:endParaRPr lang="el-GR" dirty="0">
            <a:solidFill>
              <a:schemeClr val="accent2">
                <a:lumMod val="50000"/>
              </a:schemeClr>
            </a:solidFill>
          </a:endParaRPr>
        </a:p>
      </dgm:t>
    </dgm:pt>
    <dgm:pt modelId="{86C12AA1-E397-467F-891A-F9EE4B88C5D9}" type="parTrans" cxnId="{85B4515D-E75E-44C2-8851-A0D40555810D}">
      <dgm:prSet/>
      <dgm:spPr/>
      <dgm:t>
        <a:bodyPr/>
        <a:lstStyle/>
        <a:p>
          <a:endParaRPr lang="el-GR"/>
        </a:p>
      </dgm:t>
    </dgm:pt>
    <dgm:pt modelId="{2327CCE9-02CE-408F-A5FB-91E06047895A}" type="sibTrans" cxnId="{85B4515D-E75E-44C2-8851-A0D40555810D}">
      <dgm:prSet/>
      <dgm:spPr/>
      <dgm:t>
        <a:bodyPr/>
        <a:lstStyle/>
        <a:p>
          <a:endParaRPr lang="el-GR"/>
        </a:p>
      </dgm:t>
    </dgm:pt>
    <dgm:pt modelId="{C7C497FB-C853-439F-955C-8CDC2342E638}" type="pres">
      <dgm:prSet presAssocID="{08156000-A9F0-4547-9245-7523D97ED0A5}" presName="composite" presStyleCnt="0">
        <dgm:presLayoutVars>
          <dgm:chMax val="5"/>
          <dgm:dir/>
          <dgm:animLvl val="ctr"/>
          <dgm:resizeHandles val="exact"/>
        </dgm:presLayoutVars>
      </dgm:prSet>
      <dgm:spPr/>
      <dgm:t>
        <a:bodyPr/>
        <a:lstStyle/>
        <a:p>
          <a:endParaRPr lang="el-GR"/>
        </a:p>
      </dgm:t>
    </dgm:pt>
    <dgm:pt modelId="{313BC079-BC49-4E56-9527-BDE09E929743}" type="pres">
      <dgm:prSet presAssocID="{08156000-A9F0-4547-9245-7523D97ED0A5}" presName="cycle" presStyleCnt="0"/>
      <dgm:spPr/>
    </dgm:pt>
    <dgm:pt modelId="{51A3A907-ED59-4D86-A44C-5F15D757BA12}" type="pres">
      <dgm:prSet presAssocID="{08156000-A9F0-4547-9245-7523D97ED0A5}" presName="centerShape" presStyleCnt="0"/>
      <dgm:spPr/>
    </dgm:pt>
    <dgm:pt modelId="{523F684F-EB27-4CE6-B7B5-B28BAA10C0B8}" type="pres">
      <dgm:prSet presAssocID="{08156000-A9F0-4547-9245-7523D97ED0A5}" presName="connSite" presStyleLbl="node1" presStyleIdx="0" presStyleCnt="4"/>
      <dgm:spPr/>
    </dgm:pt>
    <dgm:pt modelId="{F48AA4C9-CC2E-4204-98BC-B37ED05C39C1}" type="pres">
      <dgm:prSet presAssocID="{08156000-A9F0-4547-9245-7523D97ED0A5}" presName="visible" presStyleLbl="node1" presStyleIdx="0" presStyleCnt="4" custLinFactNeighborX="2677" custLinFactNeighborY="-12886"/>
      <dgm:spPr>
        <a:blipFill rotWithShape="0">
          <a:blip xmlns:r="http://schemas.openxmlformats.org/officeDocument/2006/relationships" r:embed="rId1"/>
          <a:stretch>
            <a:fillRect/>
          </a:stretch>
        </a:blipFill>
      </dgm:spPr>
    </dgm:pt>
    <dgm:pt modelId="{60591B3D-F883-49C8-B1AA-19989D23E6C6}" type="pres">
      <dgm:prSet presAssocID="{AE4BA27F-7F18-4D4E-9B5F-BA763BAC2A6D}" presName="Name25" presStyleLbl="parChTrans1D1" presStyleIdx="0" presStyleCnt="3"/>
      <dgm:spPr/>
      <dgm:t>
        <a:bodyPr/>
        <a:lstStyle/>
        <a:p>
          <a:endParaRPr lang="el-GR"/>
        </a:p>
      </dgm:t>
    </dgm:pt>
    <dgm:pt modelId="{43CACBEB-5DAF-41D5-8B62-01896975D7FA}" type="pres">
      <dgm:prSet presAssocID="{4DD98D60-1152-4222-A2F0-EE9016ED8D69}" presName="node" presStyleCnt="0"/>
      <dgm:spPr/>
    </dgm:pt>
    <dgm:pt modelId="{2D9DB4A5-65AC-4C2E-BEB9-0BBE727450BD}" type="pres">
      <dgm:prSet presAssocID="{4DD98D60-1152-4222-A2F0-EE9016ED8D69}" presName="parentNode" presStyleLbl="node1" presStyleIdx="1" presStyleCnt="4" custScaleX="207947" custLinFactX="100000" custLinFactY="53893" custLinFactNeighborX="162306" custLinFactNeighborY="100000">
        <dgm:presLayoutVars>
          <dgm:chMax val="1"/>
          <dgm:bulletEnabled val="1"/>
        </dgm:presLayoutVars>
      </dgm:prSet>
      <dgm:spPr/>
      <dgm:t>
        <a:bodyPr/>
        <a:lstStyle/>
        <a:p>
          <a:endParaRPr lang="el-GR"/>
        </a:p>
      </dgm:t>
    </dgm:pt>
    <dgm:pt modelId="{DF26D0B0-1113-4C6B-835B-2F78188B7305}" type="pres">
      <dgm:prSet presAssocID="{4DD98D60-1152-4222-A2F0-EE9016ED8D69}" presName="childNode" presStyleLbl="revTx" presStyleIdx="0" presStyleCnt="0">
        <dgm:presLayoutVars>
          <dgm:bulletEnabled val="1"/>
        </dgm:presLayoutVars>
      </dgm:prSet>
      <dgm:spPr/>
    </dgm:pt>
    <dgm:pt modelId="{94893B2F-B965-467A-B535-C990E176F700}" type="pres">
      <dgm:prSet presAssocID="{0B1289BB-5494-48B9-8A4B-9A8E3BF15B68}" presName="Name25" presStyleLbl="parChTrans1D1" presStyleIdx="1" presStyleCnt="3"/>
      <dgm:spPr/>
      <dgm:t>
        <a:bodyPr/>
        <a:lstStyle/>
        <a:p>
          <a:endParaRPr lang="el-GR"/>
        </a:p>
      </dgm:t>
    </dgm:pt>
    <dgm:pt modelId="{FAE51714-4429-4C0E-9230-D4FDA2BFEED8}" type="pres">
      <dgm:prSet presAssocID="{F782D3DE-1BDD-4337-99B4-B1CCDB909F62}" presName="node" presStyleCnt="0"/>
      <dgm:spPr/>
    </dgm:pt>
    <dgm:pt modelId="{3CB9B1CC-82F4-464E-8D05-BE52901BE166}" type="pres">
      <dgm:prSet presAssocID="{F782D3DE-1BDD-4337-99B4-B1CCDB909F62}" presName="parentNode" presStyleLbl="node1" presStyleIdx="2" presStyleCnt="4" custScaleX="193553" custScaleY="125517" custLinFactX="19126" custLinFactY="-30222" custLinFactNeighborX="100000" custLinFactNeighborY="-100000">
        <dgm:presLayoutVars>
          <dgm:chMax val="1"/>
          <dgm:bulletEnabled val="1"/>
        </dgm:presLayoutVars>
      </dgm:prSet>
      <dgm:spPr/>
      <dgm:t>
        <a:bodyPr/>
        <a:lstStyle/>
        <a:p>
          <a:endParaRPr lang="el-GR"/>
        </a:p>
      </dgm:t>
    </dgm:pt>
    <dgm:pt modelId="{CDD8DD67-051C-4A7F-8A23-F7BBFF5F416F}" type="pres">
      <dgm:prSet presAssocID="{F782D3DE-1BDD-4337-99B4-B1CCDB909F62}" presName="childNode" presStyleLbl="revTx" presStyleIdx="0" presStyleCnt="0">
        <dgm:presLayoutVars>
          <dgm:bulletEnabled val="1"/>
        </dgm:presLayoutVars>
      </dgm:prSet>
      <dgm:spPr/>
    </dgm:pt>
    <dgm:pt modelId="{B3C962FD-BEC5-4122-B5C8-22C370AAD231}" type="pres">
      <dgm:prSet presAssocID="{86C12AA1-E397-467F-891A-F9EE4B88C5D9}" presName="Name25" presStyleLbl="parChTrans1D1" presStyleIdx="2" presStyleCnt="3"/>
      <dgm:spPr/>
    </dgm:pt>
    <dgm:pt modelId="{5D3A50DC-0D95-4300-85CF-D8C475128EA4}" type="pres">
      <dgm:prSet presAssocID="{3B13D525-7C22-49EB-B168-FFC43EA5A295}" presName="node" presStyleCnt="0"/>
      <dgm:spPr/>
    </dgm:pt>
    <dgm:pt modelId="{57FE0878-2C4B-445A-AA88-BA00BE6F5259}" type="pres">
      <dgm:prSet presAssocID="{3B13D525-7C22-49EB-B168-FFC43EA5A295}" presName="parentNode" presStyleLbl="node1" presStyleIdx="3" presStyleCnt="4" custScaleX="214551" custLinFactNeighborX="16640" custLinFactNeighborY="11475">
        <dgm:presLayoutVars>
          <dgm:chMax val="1"/>
          <dgm:bulletEnabled val="1"/>
        </dgm:presLayoutVars>
      </dgm:prSet>
      <dgm:spPr/>
    </dgm:pt>
    <dgm:pt modelId="{80414D69-BDE4-4FD2-8801-F12253C417B9}" type="pres">
      <dgm:prSet presAssocID="{3B13D525-7C22-49EB-B168-FFC43EA5A295}" presName="childNode" presStyleLbl="revTx" presStyleIdx="0" presStyleCnt="0">
        <dgm:presLayoutVars>
          <dgm:bulletEnabled val="1"/>
        </dgm:presLayoutVars>
      </dgm:prSet>
      <dgm:spPr/>
    </dgm:pt>
  </dgm:ptLst>
  <dgm:cxnLst>
    <dgm:cxn modelId="{F43E910A-C9F1-4541-87A5-D3B98DF2C22C}" type="presOf" srcId="{0B1289BB-5494-48B9-8A4B-9A8E3BF15B68}" destId="{94893B2F-B965-467A-B535-C990E176F700}" srcOrd="0" destOrd="0" presId="urn:microsoft.com/office/officeart/2005/8/layout/radial2"/>
    <dgm:cxn modelId="{567AF9DB-E16A-436D-A5AE-166EFD7323DB}" type="presOf" srcId="{AE4BA27F-7F18-4D4E-9B5F-BA763BAC2A6D}" destId="{60591B3D-F883-49C8-B1AA-19989D23E6C6}" srcOrd="0" destOrd="0" presId="urn:microsoft.com/office/officeart/2005/8/layout/radial2"/>
    <dgm:cxn modelId="{85B4515D-E75E-44C2-8851-A0D40555810D}" srcId="{08156000-A9F0-4547-9245-7523D97ED0A5}" destId="{3B13D525-7C22-49EB-B168-FFC43EA5A295}" srcOrd="2" destOrd="0" parTransId="{86C12AA1-E397-467F-891A-F9EE4B88C5D9}" sibTransId="{2327CCE9-02CE-408F-A5FB-91E06047895A}"/>
    <dgm:cxn modelId="{027CD08B-D90E-4853-9EC4-F8F50BAD2FB9}" srcId="{08156000-A9F0-4547-9245-7523D97ED0A5}" destId="{F782D3DE-1BDD-4337-99B4-B1CCDB909F62}" srcOrd="1" destOrd="0" parTransId="{0B1289BB-5494-48B9-8A4B-9A8E3BF15B68}" sibTransId="{10B886F3-DDE3-4C92-8F6E-43B5CF5B9C2D}"/>
    <dgm:cxn modelId="{D4FA5402-5D8D-4654-97E0-B48ACADD8502}" type="presOf" srcId="{3B13D525-7C22-49EB-B168-FFC43EA5A295}" destId="{57FE0878-2C4B-445A-AA88-BA00BE6F5259}" srcOrd="0" destOrd="0" presId="urn:microsoft.com/office/officeart/2005/8/layout/radial2"/>
    <dgm:cxn modelId="{956D7EC0-5393-43DA-B569-F45871933344}" type="presOf" srcId="{08156000-A9F0-4547-9245-7523D97ED0A5}" destId="{C7C497FB-C853-439F-955C-8CDC2342E638}" srcOrd="0" destOrd="0" presId="urn:microsoft.com/office/officeart/2005/8/layout/radial2"/>
    <dgm:cxn modelId="{8FD0CE9B-E324-4ADC-800F-5893B07691F2}" type="presOf" srcId="{86C12AA1-E397-467F-891A-F9EE4B88C5D9}" destId="{B3C962FD-BEC5-4122-B5C8-22C370AAD231}" srcOrd="0" destOrd="0" presId="urn:microsoft.com/office/officeart/2005/8/layout/radial2"/>
    <dgm:cxn modelId="{4E1C461B-A2AD-4D34-A7F9-0B4249B1D091}" type="presOf" srcId="{4DD98D60-1152-4222-A2F0-EE9016ED8D69}" destId="{2D9DB4A5-65AC-4C2E-BEB9-0BBE727450BD}" srcOrd="0" destOrd="0" presId="urn:microsoft.com/office/officeart/2005/8/layout/radial2"/>
    <dgm:cxn modelId="{FA853141-F0C3-4B29-B332-74B8F02B01E0}" type="presOf" srcId="{F782D3DE-1BDD-4337-99B4-B1CCDB909F62}" destId="{3CB9B1CC-82F4-464E-8D05-BE52901BE166}" srcOrd="0" destOrd="0" presId="urn:microsoft.com/office/officeart/2005/8/layout/radial2"/>
    <dgm:cxn modelId="{C5058CAB-54D3-493E-8F8C-BF3948FC5530}" srcId="{08156000-A9F0-4547-9245-7523D97ED0A5}" destId="{4DD98D60-1152-4222-A2F0-EE9016ED8D69}" srcOrd="0" destOrd="0" parTransId="{AE4BA27F-7F18-4D4E-9B5F-BA763BAC2A6D}" sibTransId="{26592F15-AA28-49BB-8E51-A1165CD60656}"/>
    <dgm:cxn modelId="{EB5147C4-D27B-4577-B40E-891D7486CFD2}" type="presParOf" srcId="{C7C497FB-C853-439F-955C-8CDC2342E638}" destId="{313BC079-BC49-4E56-9527-BDE09E929743}" srcOrd="0" destOrd="0" presId="urn:microsoft.com/office/officeart/2005/8/layout/radial2"/>
    <dgm:cxn modelId="{2CBA4CA2-DB69-4365-8DCB-F4433F2A2B91}" type="presParOf" srcId="{313BC079-BC49-4E56-9527-BDE09E929743}" destId="{51A3A907-ED59-4D86-A44C-5F15D757BA12}" srcOrd="0" destOrd="0" presId="urn:microsoft.com/office/officeart/2005/8/layout/radial2"/>
    <dgm:cxn modelId="{C13633F7-4CB9-43B8-925F-57D852D7F0E6}" type="presParOf" srcId="{51A3A907-ED59-4D86-A44C-5F15D757BA12}" destId="{523F684F-EB27-4CE6-B7B5-B28BAA10C0B8}" srcOrd="0" destOrd="0" presId="urn:microsoft.com/office/officeart/2005/8/layout/radial2"/>
    <dgm:cxn modelId="{8021C17E-BEEA-4468-9604-B275EA915883}" type="presParOf" srcId="{51A3A907-ED59-4D86-A44C-5F15D757BA12}" destId="{F48AA4C9-CC2E-4204-98BC-B37ED05C39C1}" srcOrd="1" destOrd="0" presId="urn:microsoft.com/office/officeart/2005/8/layout/radial2"/>
    <dgm:cxn modelId="{4F25DC17-0245-41A9-B395-1F4ACA434EC3}" type="presParOf" srcId="{313BC079-BC49-4E56-9527-BDE09E929743}" destId="{60591B3D-F883-49C8-B1AA-19989D23E6C6}" srcOrd="1" destOrd="0" presId="urn:microsoft.com/office/officeart/2005/8/layout/radial2"/>
    <dgm:cxn modelId="{ADE472BE-7380-4D40-B1FD-F9AE9FAE38B9}" type="presParOf" srcId="{313BC079-BC49-4E56-9527-BDE09E929743}" destId="{43CACBEB-5DAF-41D5-8B62-01896975D7FA}" srcOrd="2" destOrd="0" presId="urn:microsoft.com/office/officeart/2005/8/layout/radial2"/>
    <dgm:cxn modelId="{13C969F3-92AB-4161-9630-D24EAD1D8C19}" type="presParOf" srcId="{43CACBEB-5DAF-41D5-8B62-01896975D7FA}" destId="{2D9DB4A5-65AC-4C2E-BEB9-0BBE727450BD}" srcOrd="0" destOrd="0" presId="urn:microsoft.com/office/officeart/2005/8/layout/radial2"/>
    <dgm:cxn modelId="{2F695691-4365-43E0-AB59-771AE088BAE1}" type="presParOf" srcId="{43CACBEB-5DAF-41D5-8B62-01896975D7FA}" destId="{DF26D0B0-1113-4C6B-835B-2F78188B7305}" srcOrd="1" destOrd="0" presId="urn:microsoft.com/office/officeart/2005/8/layout/radial2"/>
    <dgm:cxn modelId="{A4892E53-1800-4E19-B897-E130A02120D5}" type="presParOf" srcId="{313BC079-BC49-4E56-9527-BDE09E929743}" destId="{94893B2F-B965-467A-B535-C990E176F700}" srcOrd="3" destOrd="0" presId="urn:microsoft.com/office/officeart/2005/8/layout/radial2"/>
    <dgm:cxn modelId="{4C01D8C4-E78D-4092-9A4F-E82CF2E3A922}" type="presParOf" srcId="{313BC079-BC49-4E56-9527-BDE09E929743}" destId="{FAE51714-4429-4C0E-9230-D4FDA2BFEED8}" srcOrd="4" destOrd="0" presId="urn:microsoft.com/office/officeart/2005/8/layout/radial2"/>
    <dgm:cxn modelId="{BDAB9FFF-EB8C-47FF-B176-5B37070D7994}" type="presParOf" srcId="{FAE51714-4429-4C0E-9230-D4FDA2BFEED8}" destId="{3CB9B1CC-82F4-464E-8D05-BE52901BE166}" srcOrd="0" destOrd="0" presId="urn:microsoft.com/office/officeart/2005/8/layout/radial2"/>
    <dgm:cxn modelId="{3FC5EAC1-145F-4DD9-82AB-938C94508AFE}" type="presParOf" srcId="{FAE51714-4429-4C0E-9230-D4FDA2BFEED8}" destId="{CDD8DD67-051C-4A7F-8A23-F7BBFF5F416F}" srcOrd="1" destOrd="0" presId="urn:microsoft.com/office/officeart/2005/8/layout/radial2"/>
    <dgm:cxn modelId="{A21A3C2E-8A7A-4285-AD18-F0B69C6A7683}" type="presParOf" srcId="{313BC079-BC49-4E56-9527-BDE09E929743}" destId="{B3C962FD-BEC5-4122-B5C8-22C370AAD231}" srcOrd="5" destOrd="0" presId="urn:microsoft.com/office/officeart/2005/8/layout/radial2"/>
    <dgm:cxn modelId="{CFAC7FB1-0EE5-4D42-9602-8FD66465D316}" type="presParOf" srcId="{313BC079-BC49-4E56-9527-BDE09E929743}" destId="{5D3A50DC-0D95-4300-85CF-D8C475128EA4}" srcOrd="6" destOrd="0" presId="urn:microsoft.com/office/officeart/2005/8/layout/radial2"/>
    <dgm:cxn modelId="{3EA33201-E343-43AE-899A-F73453927B28}" type="presParOf" srcId="{5D3A50DC-0D95-4300-85CF-D8C475128EA4}" destId="{57FE0878-2C4B-445A-AA88-BA00BE6F5259}" srcOrd="0" destOrd="0" presId="urn:microsoft.com/office/officeart/2005/8/layout/radial2"/>
    <dgm:cxn modelId="{9789C7AD-A66A-4647-B5EE-2CECDF48789F}" type="presParOf" srcId="{5D3A50DC-0D95-4300-85CF-D8C475128EA4}" destId="{80414D69-BDE4-4FD2-8801-F12253C417B9}"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3A7937-2699-4B76-ABAE-B24325289209}"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l-GR"/>
        </a:p>
      </dgm:t>
    </dgm:pt>
    <dgm:pt modelId="{3412ED27-F384-4E5C-9B85-183F8968444E}">
      <dgm:prSet phldrT="[Κείμενο]" custT="1"/>
      <dgm:spPr/>
      <dgm:t>
        <a:bodyPr/>
        <a:lstStyle/>
        <a:p>
          <a:r>
            <a:rPr lang="el-GR" sz="1200" dirty="0" smtClean="0"/>
            <a:t>ΣΠΟΥΔΑΣΤΗΣ</a:t>
          </a:r>
          <a:r>
            <a:rPr lang="el-GR" sz="1000" dirty="0" smtClean="0"/>
            <a:t> </a:t>
          </a:r>
          <a:r>
            <a:rPr lang="el-GR" sz="600" dirty="0" smtClean="0"/>
            <a:t>    </a:t>
          </a:r>
          <a:endParaRPr lang="el-GR" sz="600" dirty="0"/>
        </a:p>
      </dgm:t>
    </dgm:pt>
    <dgm:pt modelId="{40CC61D3-ECBF-4531-B3B0-5A8786201761}" type="parTrans" cxnId="{292E2C59-B1B6-4634-A957-5C46C2BDC0FB}">
      <dgm:prSet/>
      <dgm:spPr/>
      <dgm:t>
        <a:bodyPr/>
        <a:lstStyle/>
        <a:p>
          <a:endParaRPr lang="el-GR"/>
        </a:p>
      </dgm:t>
    </dgm:pt>
    <dgm:pt modelId="{083AACDB-38EA-4324-8953-4551978141B6}" type="sibTrans" cxnId="{292E2C59-B1B6-4634-A957-5C46C2BDC0FB}">
      <dgm:prSet/>
      <dgm:spPr>
        <a:solidFill>
          <a:schemeClr val="bg2">
            <a:lumMod val="75000"/>
          </a:schemeClr>
        </a:solidFill>
      </dgm:spPr>
      <dgm:t>
        <a:bodyPr/>
        <a:lstStyle/>
        <a:p>
          <a:endParaRPr lang="el-GR"/>
        </a:p>
      </dgm:t>
    </dgm:pt>
    <dgm:pt modelId="{53EFEF7F-207D-4785-A464-895169A0A248}">
      <dgm:prSet phldrT="[Κείμενο]" custT="1"/>
      <dgm:spPr/>
      <dgm:t>
        <a:bodyPr/>
        <a:lstStyle/>
        <a:p>
          <a:r>
            <a:rPr lang="el-GR" sz="1000" dirty="0" smtClean="0"/>
            <a:t>ΣΥΝΤΟΝΙΣΤΡΙΑ Π.Α.  ΙΙΕΚ</a:t>
          </a:r>
          <a:endParaRPr lang="el-GR" sz="1000" dirty="0"/>
        </a:p>
      </dgm:t>
    </dgm:pt>
    <dgm:pt modelId="{DCC7A825-C865-42E5-8AC6-058AD60113F1}" type="parTrans" cxnId="{A7869C5C-31FF-4F6A-8221-35A402381676}">
      <dgm:prSet/>
      <dgm:spPr/>
      <dgm:t>
        <a:bodyPr/>
        <a:lstStyle/>
        <a:p>
          <a:endParaRPr lang="el-GR"/>
        </a:p>
      </dgm:t>
    </dgm:pt>
    <dgm:pt modelId="{5DDD35C6-2B2E-495F-B09A-241F08CD01E9}" type="sibTrans" cxnId="{A7869C5C-31FF-4F6A-8221-35A402381676}">
      <dgm:prSet/>
      <dgm:spPr>
        <a:solidFill>
          <a:schemeClr val="bg2">
            <a:lumMod val="75000"/>
          </a:schemeClr>
        </a:solidFill>
      </dgm:spPr>
      <dgm:t>
        <a:bodyPr/>
        <a:lstStyle/>
        <a:p>
          <a:endParaRPr lang="el-GR"/>
        </a:p>
      </dgm:t>
    </dgm:pt>
    <dgm:pt modelId="{49CED676-C699-443E-82F9-CD008C98A194}">
      <dgm:prSet phldrT="[Κείμενο]"/>
      <dgm:spPr/>
      <dgm:t>
        <a:bodyPr/>
        <a:lstStyle/>
        <a:p>
          <a:r>
            <a:rPr lang="el-GR" dirty="0" smtClean="0"/>
            <a:t>ΕΡΓΟΔΟΤΗΣ </a:t>
          </a:r>
          <a:endParaRPr lang="el-GR" dirty="0"/>
        </a:p>
      </dgm:t>
    </dgm:pt>
    <dgm:pt modelId="{C50DBA63-F6EE-4FC0-80FE-E5308B18AF0C}" type="parTrans" cxnId="{2D8B2990-101B-4181-90F1-F0A628E52F97}">
      <dgm:prSet/>
      <dgm:spPr/>
      <dgm:t>
        <a:bodyPr/>
        <a:lstStyle/>
        <a:p>
          <a:endParaRPr lang="el-GR"/>
        </a:p>
      </dgm:t>
    </dgm:pt>
    <dgm:pt modelId="{6E32242E-7702-4EB4-9D3E-A0882939874F}" type="sibTrans" cxnId="{2D8B2990-101B-4181-90F1-F0A628E52F97}">
      <dgm:prSet/>
      <dgm:spPr>
        <a:solidFill>
          <a:schemeClr val="bg2">
            <a:lumMod val="75000"/>
          </a:schemeClr>
        </a:solidFill>
      </dgm:spPr>
      <dgm:t>
        <a:bodyPr/>
        <a:lstStyle/>
        <a:p>
          <a:endParaRPr lang="el-GR"/>
        </a:p>
      </dgm:t>
    </dgm:pt>
    <dgm:pt modelId="{B8590FEE-51E0-4346-A664-62029D9B2784}">
      <dgm:prSet phldrT="[Κείμενο]"/>
      <dgm:spPr/>
      <dgm:t>
        <a:bodyPr/>
        <a:lstStyle/>
        <a:p>
          <a:endParaRPr lang="el-GR"/>
        </a:p>
      </dgm:t>
    </dgm:pt>
    <dgm:pt modelId="{F8ABA8ED-B197-48B1-BBD1-6ECC28C7E703}" type="parTrans" cxnId="{61BB2F96-5721-43A9-A25B-28ACFC8A7E1C}">
      <dgm:prSet/>
      <dgm:spPr/>
      <dgm:t>
        <a:bodyPr/>
        <a:lstStyle/>
        <a:p>
          <a:endParaRPr lang="el-GR"/>
        </a:p>
      </dgm:t>
    </dgm:pt>
    <dgm:pt modelId="{84FBED67-6F02-4B8E-AF93-9B919D230874}" type="sibTrans" cxnId="{61BB2F96-5721-43A9-A25B-28ACFC8A7E1C}">
      <dgm:prSet/>
      <dgm:spPr/>
      <dgm:t>
        <a:bodyPr/>
        <a:lstStyle/>
        <a:p>
          <a:endParaRPr lang="el-GR"/>
        </a:p>
      </dgm:t>
    </dgm:pt>
    <dgm:pt modelId="{4EF100F1-FD8C-4365-8340-0154412014EE}">
      <dgm:prSet phldrT="[Κείμενο]" custLinFactNeighborX="15854" custLinFactNeighborY="-4934"/>
      <dgm:spPr/>
      <dgm:t>
        <a:bodyPr/>
        <a:lstStyle/>
        <a:p>
          <a:endParaRPr lang="el-GR"/>
        </a:p>
      </dgm:t>
    </dgm:pt>
    <dgm:pt modelId="{6D99128B-C31D-4356-AE56-956A850B636D}" type="parTrans" cxnId="{5823BA87-C41A-4D73-B8B0-92D2BEC8846A}">
      <dgm:prSet/>
      <dgm:spPr/>
      <dgm:t>
        <a:bodyPr/>
        <a:lstStyle/>
        <a:p>
          <a:endParaRPr lang="el-GR"/>
        </a:p>
      </dgm:t>
    </dgm:pt>
    <dgm:pt modelId="{4A4ACC81-A997-49BE-A0D4-374009A35E93}" type="sibTrans" cxnId="{5823BA87-C41A-4D73-B8B0-92D2BEC8846A}">
      <dgm:prSet/>
      <dgm:spPr/>
      <dgm:t>
        <a:bodyPr/>
        <a:lstStyle/>
        <a:p>
          <a:endParaRPr lang="el-GR"/>
        </a:p>
      </dgm:t>
    </dgm:pt>
    <dgm:pt modelId="{B55B3C29-F42A-4F0F-8CFC-87804435F13C}" type="pres">
      <dgm:prSet presAssocID="{243A7937-2699-4B76-ABAE-B24325289209}" presName="composite" presStyleCnt="0">
        <dgm:presLayoutVars>
          <dgm:chMax val="3"/>
          <dgm:animLvl val="lvl"/>
          <dgm:resizeHandles val="exact"/>
        </dgm:presLayoutVars>
      </dgm:prSet>
      <dgm:spPr/>
      <dgm:t>
        <a:bodyPr/>
        <a:lstStyle/>
        <a:p>
          <a:endParaRPr lang="el-GR"/>
        </a:p>
      </dgm:t>
    </dgm:pt>
    <dgm:pt modelId="{9277247D-6573-414C-A733-CAF33259934A}" type="pres">
      <dgm:prSet presAssocID="{3412ED27-F384-4E5C-9B85-183F8968444E}" presName="gear1" presStyleLbl="node1" presStyleIdx="0" presStyleCnt="3" custScaleX="85207" custScaleY="71940" custLinFactNeighborX="3241" custLinFactNeighborY="432">
        <dgm:presLayoutVars>
          <dgm:chMax val="1"/>
          <dgm:bulletEnabled val="1"/>
        </dgm:presLayoutVars>
      </dgm:prSet>
      <dgm:spPr/>
      <dgm:t>
        <a:bodyPr/>
        <a:lstStyle/>
        <a:p>
          <a:endParaRPr lang="el-GR"/>
        </a:p>
      </dgm:t>
    </dgm:pt>
    <dgm:pt modelId="{A1258E97-1E8E-47AA-9680-8FDB16A9AA55}" type="pres">
      <dgm:prSet presAssocID="{3412ED27-F384-4E5C-9B85-183F8968444E}" presName="gear1srcNode" presStyleLbl="node1" presStyleIdx="0" presStyleCnt="3"/>
      <dgm:spPr/>
      <dgm:t>
        <a:bodyPr/>
        <a:lstStyle/>
        <a:p>
          <a:endParaRPr lang="el-GR"/>
        </a:p>
      </dgm:t>
    </dgm:pt>
    <dgm:pt modelId="{C3687C19-3766-4BA4-960A-F6EEFAD96F49}" type="pres">
      <dgm:prSet presAssocID="{3412ED27-F384-4E5C-9B85-183F8968444E}" presName="gear1dstNode" presStyleLbl="node1" presStyleIdx="0" presStyleCnt="3"/>
      <dgm:spPr/>
      <dgm:t>
        <a:bodyPr/>
        <a:lstStyle/>
        <a:p>
          <a:endParaRPr lang="el-GR"/>
        </a:p>
      </dgm:t>
    </dgm:pt>
    <dgm:pt modelId="{36E84848-E8D2-4F5A-B604-24B5A4595663}" type="pres">
      <dgm:prSet presAssocID="{53EFEF7F-207D-4785-A464-895169A0A248}" presName="gear2" presStyleLbl="node1" presStyleIdx="1" presStyleCnt="3" custScaleX="71239" custScaleY="71558" custLinFactNeighborX="2289" custLinFactNeighborY="15188">
        <dgm:presLayoutVars>
          <dgm:chMax val="1"/>
          <dgm:bulletEnabled val="1"/>
        </dgm:presLayoutVars>
      </dgm:prSet>
      <dgm:spPr/>
      <dgm:t>
        <a:bodyPr/>
        <a:lstStyle/>
        <a:p>
          <a:endParaRPr lang="el-GR"/>
        </a:p>
      </dgm:t>
    </dgm:pt>
    <dgm:pt modelId="{845D49B1-2391-444F-97BF-0FF989710022}" type="pres">
      <dgm:prSet presAssocID="{53EFEF7F-207D-4785-A464-895169A0A248}" presName="gear2srcNode" presStyleLbl="node1" presStyleIdx="1" presStyleCnt="3"/>
      <dgm:spPr/>
      <dgm:t>
        <a:bodyPr/>
        <a:lstStyle/>
        <a:p>
          <a:endParaRPr lang="el-GR"/>
        </a:p>
      </dgm:t>
    </dgm:pt>
    <dgm:pt modelId="{1143495B-8016-4833-A296-B1D3CDDE106D}" type="pres">
      <dgm:prSet presAssocID="{53EFEF7F-207D-4785-A464-895169A0A248}" presName="gear2dstNode" presStyleLbl="node1" presStyleIdx="1" presStyleCnt="3"/>
      <dgm:spPr/>
      <dgm:t>
        <a:bodyPr/>
        <a:lstStyle/>
        <a:p>
          <a:endParaRPr lang="el-GR"/>
        </a:p>
      </dgm:t>
    </dgm:pt>
    <dgm:pt modelId="{7E112396-BE34-4F8D-9861-2F8D872A659A}" type="pres">
      <dgm:prSet presAssocID="{49CED676-C699-443E-82F9-CD008C98A194}" presName="gear3" presStyleLbl="node1" presStyleIdx="2" presStyleCnt="3" custAng="109345" custScaleX="85317" custScaleY="82937" custLinFactNeighborX="-930" custLinFactNeighborY="17176"/>
      <dgm:spPr/>
      <dgm:t>
        <a:bodyPr/>
        <a:lstStyle/>
        <a:p>
          <a:endParaRPr lang="el-GR"/>
        </a:p>
      </dgm:t>
    </dgm:pt>
    <dgm:pt modelId="{F79B7BC5-0521-48E0-9E83-16FB273E9DEC}" type="pres">
      <dgm:prSet presAssocID="{49CED676-C699-443E-82F9-CD008C98A194}" presName="gear3tx" presStyleLbl="node1" presStyleIdx="2" presStyleCnt="3">
        <dgm:presLayoutVars>
          <dgm:chMax val="1"/>
          <dgm:bulletEnabled val="1"/>
        </dgm:presLayoutVars>
      </dgm:prSet>
      <dgm:spPr/>
      <dgm:t>
        <a:bodyPr/>
        <a:lstStyle/>
        <a:p>
          <a:endParaRPr lang="el-GR"/>
        </a:p>
      </dgm:t>
    </dgm:pt>
    <dgm:pt modelId="{40A6B50A-1E80-4BB8-BCF6-D535BD25EF6F}" type="pres">
      <dgm:prSet presAssocID="{49CED676-C699-443E-82F9-CD008C98A194}" presName="gear3srcNode" presStyleLbl="node1" presStyleIdx="2" presStyleCnt="3"/>
      <dgm:spPr/>
      <dgm:t>
        <a:bodyPr/>
        <a:lstStyle/>
        <a:p>
          <a:endParaRPr lang="el-GR"/>
        </a:p>
      </dgm:t>
    </dgm:pt>
    <dgm:pt modelId="{C122E726-0A62-46DE-85F4-1722A17ADE7A}" type="pres">
      <dgm:prSet presAssocID="{49CED676-C699-443E-82F9-CD008C98A194}" presName="gear3dstNode" presStyleLbl="node1" presStyleIdx="2" presStyleCnt="3"/>
      <dgm:spPr/>
      <dgm:t>
        <a:bodyPr/>
        <a:lstStyle/>
        <a:p>
          <a:endParaRPr lang="el-GR"/>
        </a:p>
      </dgm:t>
    </dgm:pt>
    <dgm:pt modelId="{902D4FF2-E36E-4CD7-B184-05BA9FCEE7FC}" type="pres">
      <dgm:prSet presAssocID="{083AACDB-38EA-4324-8953-4551978141B6}" presName="connector1" presStyleLbl="sibTrans2D1" presStyleIdx="0" presStyleCnt="3" custLinFactNeighborX="-13406" custLinFactNeighborY="3862"/>
      <dgm:spPr/>
      <dgm:t>
        <a:bodyPr/>
        <a:lstStyle/>
        <a:p>
          <a:endParaRPr lang="el-GR"/>
        </a:p>
      </dgm:t>
    </dgm:pt>
    <dgm:pt modelId="{DDF25C0C-5A20-44E4-8DAA-90717AFD451D}" type="pres">
      <dgm:prSet presAssocID="{5DDD35C6-2B2E-495F-B09A-241F08CD01E9}" presName="connector2" presStyleLbl="sibTrans2D1" presStyleIdx="1" presStyleCnt="3" custLinFactNeighborX="-4889" custLinFactNeighborY="28864"/>
      <dgm:spPr/>
      <dgm:t>
        <a:bodyPr/>
        <a:lstStyle/>
        <a:p>
          <a:endParaRPr lang="el-GR"/>
        </a:p>
      </dgm:t>
    </dgm:pt>
    <dgm:pt modelId="{A17B4BC1-4B2E-4C96-9A11-ECDD8C63F443}" type="pres">
      <dgm:prSet presAssocID="{6E32242E-7702-4EB4-9D3E-A0882939874F}" presName="connector3" presStyleLbl="sibTrans2D1" presStyleIdx="2" presStyleCnt="3" custLinFactNeighborX="3979" custLinFactNeighborY="20066"/>
      <dgm:spPr/>
      <dgm:t>
        <a:bodyPr/>
        <a:lstStyle/>
        <a:p>
          <a:endParaRPr lang="el-GR"/>
        </a:p>
      </dgm:t>
    </dgm:pt>
  </dgm:ptLst>
  <dgm:cxnLst>
    <dgm:cxn modelId="{F642D793-B63C-42B7-98EE-362FE189830A}" type="presOf" srcId="{49CED676-C699-443E-82F9-CD008C98A194}" destId="{40A6B50A-1E80-4BB8-BCF6-D535BD25EF6F}" srcOrd="2" destOrd="0" presId="urn:microsoft.com/office/officeart/2005/8/layout/gear1"/>
    <dgm:cxn modelId="{C92C696C-ADB3-497A-8C88-C562C41B9485}" type="presOf" srcId="{6E32242E-7702-4EB4-9D3E-A0882939874F}" destId="{A17B4BC1-4B2E-4C96-9A11-ECDD8C63F443}" srcOrd="0" destOrd="0" presId="urn:microsoft.com/office/officeart/2005/8/layout/gear1"/>
    <dgm:cxn modelId="{B42921C3-F297-4B15-9805-DC4972BE0BDC}" type="presOf" srcId="{49CED676-C699-443E-82F9-CD008C98A194}" destId="{F79B7BC5-0521-48E0-9E83-16FB273E9DEC}" srcOrd="1" destOrd="0" presId="urn:microsoft.com/office/officeart/2005/8/layout/gear1"/>
    <dgm:cxn modelId="{CF663EB3-AEEE-4A6D-9A4D-597C897874AA}" type="presOf" srcId="{243A7937-2699-4B76-ABAE-B24325289209}" destId="{B55B3C29-F42A-4F0F-8CFC-87804435F13C}" srcOrd="0" destOrd="0" presId="urn:microsoft.com/office/officeart/2005/8/layout/gear1"/>
    <dgm:cxn modelId="{61BB2F96-5721-43A9-A25B-28ACFC8A7E1C}" srcId="{243A7937-2699-4B76-ABAE-B24325289209}" destId="{B8590FEE-51E0-4346-A664-62029D9B2784}" srcOrd="3" destOrd="0" parTransId="{F8ABA8ED-B197-48B1-BBD1-6ECC28C7E703}" sibTransId="{84FBED67-6F02-4B8E-AF93-9B919D230874}"/>
    <dgm:cxn modelId="{053811DE-511E-4712-A317-339AA811EFB3}" type="presOf" srcId="{53EFEF7F-207D-4785-A464-895169A0A248}" destId="{36E84848-E8D2-4F5A-B604-24B5A4595663}" srcOrd="0" destOrd="0" presId="urn:microsoft.com/office/officeart/2005/8/layout/gear1"/>
    <dgm:cxn modelId="{2D8B2990-101B-4181-90F1-F0A628E52F97}" srcId="{243A7937-2699-4B76-ABAE-B24325289209}" destId="{49CED676-C699-443E-82F9-CD008C98A194}" srcOrd="2" destOrd="0" parTransId="{C50DBA63-F6EE-4FC0-80FE-E5308B18AF0C}" sibTransId="{6E32242E-7702-4EB4-9D3E-A0882939874F}"/>
    <dgm:cxn modelId="{292E2C59-B1B6-4634-A957-5C46C2BDC0FB}" srcId="{243A7937-2699-4B76-ABAE-B24325289209}" destId="{3412ED27-F384-4E5C-9B85-183F8968444E}" srcOrd="0" destOrd="0" parTransId="{40CC61D3-ECBF-4531-B3B0-5A8786201761}" sibTransId="{083AACDB-38EA-4324-8953-4551978141B6}"/>
    <dgm:cxn modelId="{A7869C5C-31FF-4F6A-8221-35A402381676}" srcId="{243A7937-2699-4B76-ABAE-B24325289209}" destId="{53EFEF7F-207D-4785-A464-895169A0A248}" srcOrd="1" destOrd="0" parTransId="{DCC7A825-C865-42E5-8AC6-058AD60113F1}" sibTransId="{5DDD35C6-2B2E-495F-B09A-241F08CD01E9}"/>
    <dgm:cxn modelId="{535AFFFE-934B-47A9-BCBA-B5DD6F3C667A}" type="presOf" srcId="{53EFEF7F-207D-4785-A464-895169A0A248}" destId="{1143495B-8016-4833-A296-B1D3CDDE106D}" srcOrd="2" destOrd="0" presId="urn:microsoft.com/office/officeart/2005/8/layout/gear1"/>
    <dgm:cxn modelId="{A4702D07-F7BB-4764-9DC0-33471530ACCA}" type="presOf" srcId="{3412ED27-F384-4E5C-9B85-183F8968444E}" destId="{9277247D-6573-414C-A733-CAF33259934A}" srcOrd="0" destOrd="0" presId="urn:microsoft.com/office/officeart/2005/8/layout/gear1"/>
    <dgm:cxn modelId="{5823BA87-C41A-4D73-B8B0-92D2BEC8846A}" srcId="{243A7937-2699-4B76-ABAE-B24325289209}" destId="{4EF100F1-FD8C-4365-8340-0154412014EE}" srcOrd="4" destOrd="0" parTransId="{6D99128B-C31D-4356-AE56-956A850B636D}" sibTransId="{4A4ACC81-A997-49BE-A0D4-374009A35E93}"/>
    <dgm:cxn modelId="{B79DC8DA-76A4-4B5A-B6AF-48A0034EF475}" type="presOf" srcId="{49CED676-C699-443E-82F9-CD008C98A194}" destId="{C122E726-0A62-46DE-85F4-1722A17ADE7A}" srcOrd="3" destOrd="0" presId="urn:microsoft.com/office/officeart/2005/8/layout/gear1"/>
    <dgm:cxn modelId="{48EE01C1-233D-49BA-913B-37ABABFFB4AA}" type="presOf" srcId="{3412ED27-F384-4E5C-9B85-183F8968444E}" destId="{C3687C19-3766-4BA4-960A-F6EEFAD96F49}" srcOrd="2" destOrd="0" presId="urn:microsoft.com/office/officeart/2005/8/layout/gear1"/>
    <dgm:cxn modelId="{E8281960-9ABB-47DA-9186-3EAC44426A7C}" type="presOf" srcId="{3412ED27-F384-4E5C-9B85-183F8968444E}" destId="{A1258E97-1E8E-47AA-9680-8FDB16A9AA55}" srcOrd="1" destOrd="0" presId="urn:microsoft.com/office/officeart/2005/8/layout/gear1"/>
    <dgm:cxn modelId="{FDE43D78-496B-4C19-A1D4-6C25A6919832}" type="presOf" srcId="{5DDD35C6-2B2E-495F-B09A-241F08CD01E9}" destId="{DDF25C0C-5A20-44E4-8DAA-90717AFD451D}" srcOrd="0" destOrd="0" presId="urn:microsoft.com/office/officeart/2005/8/layout/gear1"/>
    <dgm:cxn modelId="{63E8355E-C32D-4998-9C41-E261C3D78AA6}" type="presOf" srcId="{53EFEF7F-207D-4785-A464-895169A0A248}" destId="{845D49B1-2391-444F-97BF-0FF989710022}" srcOrd="1" destOrd="0" presId="urn:microsoft.com/office/officeart/2005/8/layout/gear1"/>
    <dgm:cxn modelId="{E2E7E71F-40CD-44CF-900B-8DB00FDC7650}" type="presOf" srcId="{083AACDB-38EA-4324-8953-4551978141B6}" destId="{902D4FF2-E36E-4CD7-B184-05BA9FCEE7FC}" srcOrd="0" destOrd="0" presId="urn:microsoft.com/office/officeart/2005/8/layout/gear1"/>
    <dgm:cxn modelId="{8DC7290F-BF87-4517-98CF-178089B85E7C}" type="presOf" srcId="{49CED676-C699-443E-82F9-CD008C98A194}" destId="{7E112396-BE34-4F8D-9861-2F8D872A659A}" srcOrd="0" destOrd="0" presId="urn:microsoft.com/office/officeart/2005/8/layout/gear1"/>
    <dgm:cxn modelId="{34A8E8EB-BB11-4399-BA9F-95CE4DD1023B}" type="presParOf" srcId="{B55B3C29-F42A-4F0F-8CFC-87804435F13C}" destId="{9277247D-6573-414C-A733-CAF33259934A}" srcOrd="0" destOrd="0" presId="urn:microsoft.com/office/officeart/2005/8/layout/gear1"/>
    <dgm:cxn modelId="{E73C8094-A6CB-4BE7-ABEF-6404E6F1F038}" type="presParOf" srcId="{B55B3C29-F42A-4F0F-8CFC-87804435F13C}" destId="{A1258E97-1E8E-47AA-9680-8FDB16A9AA55}" srcOrd="1" destOrd="0" presId="urn:microsoft.com/office/officeart/2005/8/layout/gear1"/>
    <dgm:cxn modelId="{84781B16-1D02-4A68-A52B-0ED6F1B60C45}" type="presParOf" srcId="{B55B3C29-F42A-4F0F-8CFC-87804435F13C}" destId="{C3687C19-3766-4BA4-960A-F6EEFAD96F49}" srcOrd="2" destOrd="0" presId="urn:microsoft.com/office/officeart/2005/8/layout/gear1"/>
    <dgm:cxn modelId="{18A9733B-F786-4636-BBBD-E477EE8F4976}" type="presParOf" srcId="{B55B3C29-F42A-4F0F-8CFC-87804435F13C}" destId="{36E84848-E8D2-4F5A-B604-24B5A4595663}" srcOrd="3" destOrd="0" presId="urn:microsoft.com/office/officeart/2005/8/layout/gear1"/>
    <dgm:cxn modelId="{66683A99-B02A-4EC0-B593-7FEC9FA89342}" type="presParOf" srcId="{B55B3C29-F42A-4F0F-8CFC-87804435F13C}" destId="{845D49B1-2391-444F-97BF-0FF989710022}" srcOrd="4" destOrd="0" presId="urn:microsoft.com/office/officeart/2005/8/layout/gear1"/>
    <dgm:cxn modelId="{CEDBCB1F-2DD1-43C5-932B-DB8029DD98D0}" type="presParOf" srcId="{B55B3C29-F42A-4F0F-8CFC-87804435F13C}" destId="{1143495B-8016-4833-A296-B1D3CDDE106D}" srcOrd="5" destOrd="0" presId="urn:microsoft.com/office/officeart/2005/8/layout/gear1"/>
    <dgm:cxn modelId="{964BEF59-03EA-46E5-A7B6-E21D8486CD91}" type="presParOf" srcId="{B55B3C29-F42A-4F0F-8CFC-87804435F13C}" destId="{7E112396-BE34-4F8D-9861-2F8D872A659A}" srcOrd="6" destOrd="0" presId="urn:microsoft.com/office/officeart/2005/8/layout/gear1"/>
    <dgm:cxn modelId="{0DC16563-A254-4B0C-B7B1-81E4BADFE92D}" type="presParOf" srcId="{B55B3C29-F42A-4F0F-8CFC-87804435F13C}" destId="{F79B7BC5-0521-48E0-9E83-16FB273E9DEC}" srcOrd="7" destOrd="0" presId="urn:microsoft.com/office/officeart/2005/8/layout/gear1"/>
    <dgm:cxn modelId="{303A1E25-E361-486B-B330-E20ABB2360B0}" type="presParOf" srcId="{B55B3C29-F42A-4F0F-8CFC-87804435F13C}" destId="{40A6B50A-1E80-4BB8-BCF6-D535BD25EF6F}" srcOrd="8" destOrd="0" presId="urn:microsoft.com/office/officeart/2005/8/layout/gear1"/>
    <dgm:cxn modelId="{AC5C44B1-7B6F-40B8-AA49-8A520EEDF3F0}" type="presParOf" srcId="{B55B3C29-F42A-4F0F-8CFC-87804435F13C}" destId="{C122E726-0A62-46DE-85F4-1722A17ADE7A}" srcOrd="9" destOrd="0" presId="urn:microsoft.com/office/officeart/2005/8/layout/gear1"/>
    <dgm:cxn modelId="{BE6FC894-1037-4DC5-9827-013630B93474}" type="presParOf" srcId="{B55B3C29-F42A-4F0F-8CFC-87804435F13C}" destId="{902D4FF2-E36E-4CD7-B184-05BA9FCEE7FC}" srcOrd="10" destOrd="0" presId="urn:microsoft.com/office/officeart/2005/8/layout/gear1"/>
    <dgm:cxn modelId="{D488E40D-E3D9-4B3F-97A2-492093B721B9}" type="presParOf" srcId="{B55B3C29-F42A-4F0F-8CFC-87804435F13C}" destId="{DDF25C0C-5A20-44E4-8DAA-90717AFD451D}" srcOrd="11" destOrd="0" presId="urn:microsoft.com/office/officeart/2005/8/layout/gear1"/>
    <dgm:cxn modelId="{F2C3D485-0409-4EA7-B1FC-0DF1BB445100}" type="presParOf" srcId="{B55B3C29-F42A-4F0F-8CFC-87804435F13C}" destId="{A17B4BC1-4B2E-4C96-9A11-ECDD8C63F443}"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C962FD-BEC5-4122-B5C8-22C370AAD231}">
      <dsp:nvSpPr>
        <dsp:cNvPr id="0" name=""/>
        <dsp:cNvSpPr/>
      </dsp:nvSpPr>
      <dsp:spPr>
        <a:xfrm rot="2533620">
          <a:off x="2010769" y="3335320"/>
          <a:ext cx="544890" cy="56425"/>
        </a:xfrm>
        <a:custGeom>
          <a:avLst/>
          <a:gdLst/>
          <a:ahLst/>
          <a:cxnLst/>
          <a:rect l="0" t="0" r="0" b="0"/>
          <a:pathLst>
            <a:path>
              <a:moveTo>
                <a:pt x="0" y="28212"/>
              </a:moveTo>
              <a:lnTo>
                <a:pt x="544890"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893B2F-B965-467A-B535-C990E176F700}">
      <dsp:nvSpPr>
        <dsp:cNvPr id="0" name=""/>
        <dsp:cNvSpPr/>
      </dsp:nvSpPr>
      <dsp:spPr>
        <a:xfrm rot="20280710">
          <a:off x="2007785" y="1698475"/>
          <a:ext cx="2026062" cy="56425"/>
        </a:xfrm>
        <a:custGeom>
          <a:avLst/>
          <a:gdLst/>
          <a:ahLst/>
          <a:cxnLst/>
          <a:rect l="0" t="0" r="0" b="0"/>
          <a:pathLst>
            <a:path>
              <a:moveTo>
                <a:pt x="0" y="28212"/>
              </a:moveTo>
              <a:lnTo>
                <a:pt x="2026062"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91B3D-F883-49C8-B1AA-19989D23E6C6}">
      <dsp:nvSpPr>
        <dsp:cNvPr id="0" name=""/>
        <dsp:cNvSpPr/>
      </dsp:nvSpPr>
      <dsp:spPr>
        <a:xfrm rot="309393">
          <a:off x="2076411" y="2594909"/>
          <a:ext cx="2500581" cy="56425"/>
        </a:xfrm>
        <a:custGeom>
          <a:avLst/>
          <a:gdLst/>
          <a:ahLst/>
          <a:cxnLst/>
          <a:rect l="0" t="0" r="0" b="0"/>
          <a:pathLst>
            <a:path>
              <a:moveTo>
                <a:pt x="0" y="28212"/>
              </a:moveTo>
              <a:lnTo>
                <a:pt x="2500581" y="28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8AA4C9-CC2E-4204-98BC-B37ED05C39C1}">
      <dsp:nvSpPr>
        <dsp:cNvPr id="0" name=""/>
        <dsp:cNvSpPr/>
      </dsp:nvSpPr>
      <dsp:spPr>
        <a:xfrm>
          <a:off x="154358" y="964703"/>
          <a:ext cx="2340917" cy="23409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DB4A5-65AC-4C2E-BEB9-0BBE727450BD}">
      <dsp:nvSpPr>
        <dsp:cNvPr id="0" name=""/>
        <dsp:cNvSpPr/>
      </dsp:nvSpPr>
      <dsp:spPr>
        <a:xfrm>
          <a:off x="4546879" y="2162746"/>
          <a:ext cx="2920720" cy="1404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lumMod val="50000"/>
                </a:schemeClr>
              </a:solidFill>
              <a:latin typeface="Arial" pitchFamily="34" charset="0"/>
              <a:cs typeface="Arial" pitchFamily="34" charset="0"/>
            </a:rPr>
            <a:t>Επιτυχής Φοίτηση      +  Πρακτική Άσκηση </a:t>
          </a:r>
          <a:endParaRPr lang="el-GR" sz="1600" kern="1200" dirty="0">
            <a:solidFill>
              <a:schemeClr val="accent2">
                <a:lumMod val="50000"/>
              </a:schemeClr>
            </a:solidFill>
            <a:latin typeface="Arial" pitchFamily="34" charset="0"/>
            <a:cs typeface="Arial" pitchFamily="34" charset="0"/>
          </a:endParaRPr>
        </a:p>
      </dsp:txBody>
      <dsp:txXfrm>
        <a:off x="4546879" y="2162746"/>
        <a:ext cx="2920720" cy="1404550"/>
      </dsp:txXfrm>
    </dsp:sp>
    <dsp:sp modelId="{3CB9B1CC-82F4-464E-8D05-BE52901BE166}">
      <dsp:nvSpPr>
        <dsp:cNvPr id="0" name=""/>
        <dsp:cNvSpPr/>
      </dsp:nvSpPr>
      <dsp:spPr>
        <a:xfrm>
          <a:off x="3754762" y="0"/>
          <a:ext cx="2718549" cy="17629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accent2">
                  <a:lumMod val="50000"/>
                </a:schemeClr>
              </a:solidFill>
              <a:latin typeface="Arial" pitchFamily="34" charset="0"/>
              <a:cs typeface="Arial" pitchFamily="34" charset="0"/>
            </a:rPr>
            <a:t>Επιτυχής Φοίτηση             +    120 ημερομίσθια </a:t>
          </a:r>
          <a:endParaRPr lang="el-GR" sz="1600" kern="1200" dirty="0">
            <a:solidFill>
              <a:schemeClr val="accent2">
                <a:lumMod val="50000"/>
              </a:schemeClr>
            </a:solidFill>
          </a:endParaRPr>
        </a:p>
      </dsp:txBody>
      <dsp:txXfrm>
        <a:off x="3754762" y="0"/>
        <a:ext cx="2718549" cy="1762949"/>
      </dsp:txXfrm>
    </dsp:sp>
    <dsp:sp modelId="{57FE0878-2C4B-445A-AA88-BA00BE6F5259}">
      <dsp:nvSpPr>
        <dsp:cNvPr id="0" name=""/>
        <dsp:cNvSpPr/>
      </dsp:nvSpPr>
      <dsp:spPr>
        <a:xfrm>
          <a:off x="1666529" y="3469074"/>
          <a:ext cx="3013477" cy="14045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l-GR" sz="1400" kern="1200" dirty="0" smtClean="0">
              <a:solidFill>
                <a:schemeClr val="accent2">
                  <a:lumMod val="50000"/>
                </a:schemeClr>
              </a:solidFill>
              <a:latin typeface="Arial" pitchFamily="34" charset="0"/>
              <a:cs typeface="Arial" pitchFamily="34" charset="0"/>
            </a:rPr>
            <a:t>Επιτυχής Φοίτηση                      +    120 ημερομίσθια από </a:t>
          </a:r>
          <a:r>
            <a:rPr lang="el-GR" sz="1400" kern="1200" dirty="0" err="1" smtClean="0">
              <a:solidFill>
                <a:schemeClr val="accent2">
                  <a:lumMod val="50000"/>
                </a:schemeClr>
              </a:solidFill>
              <a:latin typeface="Arial" pitchFamily="34" charset="0"/>
              <a:cs typeface="Arial" pitchFamily="34" charset="0"/>
            </a:rPr>
            <a:t>Αυτοαπασχόληση</a:t>
          </a:r>
          <a:r>
            <a:rPr lang="el-GR" sz="1400" kern="1200" dirty="0" smtClean="0">
              <a:solidFill>
                <a:schemeClr val="accent2">
                  <a:lumMod val="50000"/>
                </a:schemeClr>
              </a:solidFill>
              <a:latin typeface="Arial" pitchFamily="34" charset="0"/>
              <a:cs typeface="Arial" pitchFamily="34" charset="0"/>
            </a:rPr>
            <a:t> ή Ελεύθερο Επάγγελμα, συναφούς ειδικότητας</a:t>
          </a:r>
          <a:endParaRPr lang="el-GR" sz="1400" kern="1200" dirty="0">
            <a:solidFill>
              <a:schemeClr val="accent2">
                <a:lumMod val="50000"/>
              </a:schemeClr>
            </a:solidFill>
          </a:endParaRPr>
        </a:p>
      </dsp:txBody>
      <dsp:txXfrm>
        <a:off x="1666529" y="3469074"/>
        <a:ext cx="3013477" cy="14045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77247D-6573-414C-A733-CAF33259934A}">
      <dsp:nvSpPr>
        <dsp:cNvPr id="0" name=""/>
        <dsp:cNvSpPr/>
      </dsp:nvSpPr>
      <dsp:spPr>
        <a:xfrm>
          <a:off x="3781812" y="2684624"/>
          <a:ext cx="1946100" cy="1928347"/>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t>ΣΠΟΥΔΑΣΤΗΣ</a:t>
          </a:r>
          <a:r>
            <a:rPr lang="el-GR" sz="1000" kern="1200" dirty="0" smtClean="0"/>
            <a:t> </a:t>
          </a:r>
          <a:r>
            <a:rPr lang="el-GR" sz="600" kern="1200" dirty="0" smtClean="0"/>
            <a:t>    </a:t>
          </a:r>
          <a:endParaRPr lang="el-GR" sz="600" kern="1200" dirty="0"/>
        </a:p>
      </dsp:txBody>
      <dsp:txXfrm>
        <a:off x="3781812" y="2684624"/>
        <a:ext cx="1946100" cy="1928347"/>
      </dsp:txXfrm>
    </dsp:sp>
    <dsp:sp modelId="{36E84848-E8D2-4F5A-B604-24B5A4595663}">
      <dsp:nvSpPr>
        <dsp:cNvPr id="0" name=""/>
        <dsp:cNvSpPr/>
      </dsp:nvSpPr>
      <dsp:spPr>
        <a:xfrm>
          <a:off x="2304258" y="2236714"/>
          <a:ext cx="1388768" cy="139498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l-GR" sz="1000" kern="1200" dirty="0" smtClean="0"/>
            <a:t>ΣΥΝΤΟΝΙΣΤΡΙΑ Π.Α.  ΙΙΕΚ</a:t>
          </a:r>
          <a:endParaRPr lang="el-GR" sz="1000" kern="1200" dirty="0"/>
        </a:p>
      </dsp:txBody>
      <dsp:txXfrm>
        <a:off x="2304258" y="2236714"/>
        <a:ext cx="1388768" cy="1394987"/>
      </dsp:txXfrm>
    </dsp:sp>
    <dsp:sp modelId="{7E112396-BE34-4F8D-9861-2F8D872A659A}">
      <dsp:nvSpPr>
        <dsp:cNvPr id="0" name=""/>
        <dsp:cNvSpPr/>
      </dsp:nvSpPr>
      <dsp:spPr>
        <a:xfrm rot="20809345">
          <a:off x="3181337" y="891560"/>
          <a:ext cx="1646247" cy="156750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l-GR" sz="1100" kern="1200" dirty="0" smtClean="0"/>
            <a:t>ΕΡΓΟΔΟΤΗΣ </a:t>
          </a:r>
          <a:endParaRPr lang="el-GR" sz="1100" kern="1200" dirty="0"/>
        </a:p>
      </dsp:txBody>
      <dsp:txXfrm rot="109345">
        <a:off x="3547078" y="1230691"/>
        <a:ext cx="914766" cy="889248"/>
      </dsp:txXfrm>
    </dsp:sp>
    <dsp:sp modelId="{902D4FF2-E36E-4CD7-B184-05BA9FCEE7FC}">
      <dsp:nvSpPr>
        <dsp:cNvPr id="0" name=""/>
        <dsp:cNvSpPr/>
      </dsp:nvSpPr>
      <dsp:spPr>
        <a:xfrm>
          <a:off x="2880306" y="2020701"/>
          <a:ext cx="3431032" cy="3431032"/>
        </a:xfrm>
        <a:prstGeom prst="circularArrow">
          <a:avLst>
            <a:gd name="adj1" fmla="val 4688"/>
            <a:gd name="adj2" fmla="val 299029"/>
            <a:gd name="adj3" fmla="val 2530303"/>
            <a:gd name="adj4" fmla="val 15831151"/>
            <a:gd name="adj5" fmla="val 5469"/>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DF25C0C-5A20-44E4-8DAA-90717AFD451D}">
      <dsp:nvSpPr>
        <dsp:cNvPr id="0" name=""/>
        <dsp:cNvSpPr/>
      </dsp:nvSpPr>
      <dsp:spPr>
        <a:xfrm>
          <a:off x="1512175" y="1948684"/>
          <a:ext cx="2492859" cy="2492859"/>
        </a:xfrm>
        <a:prstGeom prst="leftCircularArrow">
          <a:avLst>
            <a:gd name="adj1" fmla="val 6452"/>
            <a:gd name="adj2" fmla="val 429999"/>
            <a:gd name="adj3" fmla="val 10489124"/>
            <a:gd name="adj4" fmla="val 14837806"/>
            <a:gd name="adj5" fmla="val 752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17B4BC1-4B2E-4C96-9A11-ECDD8C63F443}">
      <dsp:nvSpPr>
        <dsp:cNvPr id="0" name=""/>
        <dsp:cNvSpPr/>
      </dsp:nvSpPr>
      <dsp:spPr>
        <a:xfrm>
          <a:off x="2736316" y="436522"/>
          <a:ext cx="2687804" cy="2687804"/>
        </a:xfrm>
        <a:prstGeom prst="circularArrow">
          <a:avLst>
            <a:gd name="adj1" fmla="val 5984"/>
            <a:gd name="adj2" fmla="val 394124"/>
            <a:gd name="adj3" fmla="val 13313824"/>
            <a:gd name="adj4" fmla="val 10508221"/>
            <a:gd name="adj5" fmla="val 6981"/>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2342CEA3-3058-4D43-AE35-B3DA76CB4003}" type="datetimeFigureOut">
              <a:rPr lang="el-GR" smtClean="0"/>
              <a:pPr/>
              <a:t>8/3/2023</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8/3/2023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2342CEA3-3058-4D43-AE35-B3DA76CB4003}" type="datetimeFigureOut">
              <a:rPr lang="el-GR" smtClean="0"/>
              <a:pPr/>
              <a:t>8/3/2023</a:t>
            </a:fld>
            <a:endParaRPr lang="el-GR"/>
          </a:p>
        </p:txBody>
      </p:sp>
      <p:sp>
        <p:nvSpPr>
          <p:cNvPr id="9" name="8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2342CEA3-3058-4D43-AE35-B3DA76CB4003}" type="datetimeFigureOut">
              <a:rPr lang="el-GR" smtClean="0"/>
              <a:pPr/>
              <a:t>8/3/2023</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8/3/2023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8/3/2023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2342CEA3-3058-4D43-AE35-B3DA76CB4003}" type="datetimeFigureOut">
              <a:rPr lang="el-GR" smtClean="0"/>
              <a:pPr/>
              <a:t>8/3/2023</a:t>
            </a:fld>
            <a:endParaRPr lang="el-GR"/>
          </a:p>
        </p:txBody>
      </p:sp>
      <p:sp>
        <p:nvSpPr>
          <p:cNvPr id="7" name="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8/3/2023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2342CEA3-3058-4D43-AE35-B3DA76CB4003}" type="datetimeFigureOut">
              <a:rPr lang="el-GR" smtClean="0"/>
              <a:pPr/>
              <a:t>8/3/2023</a:t>
            </a:fld>
            <a:endParaRPr lang="el-GR"/>
          </a:p>
        </p:txBody>
      </p:sp>
      <p:sp>
        <p:nvSpPr>
          <p:cNvPr id="22" name="21 - Θέση αριθμού διαφάνειας"/>
          <p:cNvSpPr>
            <a:spLocks noGrp="1"/>
          </p:cNvSpPr>
          <p:nvPr>
            <p:ph type="sldNum" sz="quarter" idx="15"/>
          </p:nvPr>
        </p:nvSpPr>
        <p:spPr/>
        <p:txBody>
          <a:bodyPr rtlCol="0"/>
          <a:lstStyle/>
          <a:p>
            <a:fld id="{D3F1D1C4-C2D9-4231-9FB2-B2D9D97AA41D}"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2342CEA3-3058-4D43-AE35-B3DA76CB4003}" type="datetimeFigureOut">
              <a:rPr lang="el-GR" smtClean="0"/>
              <a:pPr/>
              <a:t>8/3/2023</a:t>
            </a:fld>
            <a:endParaRPr lang="el-GR"/>
          </a:p>
        </p:txBody>
      </p:sp>
      <p:sp>
        <p:nvSpPr>
          <p:cNvPr id="18" name="17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342CEA3-3058-4D43-AE35-B3DA76CB4003}" type="datetimeFigureOut">
              <a:rPr lang="el-GR" smtClean="0"/>
              <a:pPr/>
              <a:t>8/3/2023</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mailto:practice.diek@gmail.com" TargetMode="External"/><Relationship Id="rId7" Type="http://schemas.openxmlformats.org/officeDocument/2006/relationships/diagramColors" Target="../diagrams/colors2.xml"/><Relationship Id="rId2" Type="http://schemas.openxmlformats.org/officeDocument/2006/relationships/hyperlink" Target="https://www.facebook.com/diekvolou/" TargetMode="Externa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iek.g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europass.cedefop.europa.eu/el/taxonomy/term/86"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eoppep.gr/teens/index.php/digital-folde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23728" y="1772816"/>
            <a:ext cx="6172200" cy="1894362"/>
          </a:xfrm>
          <a:noFill/>
          <a:ln>
            <a:noFill/>
          </a:ln>
        </p:spPr>
        <p:txBody>
          <a:bodyPr/>
          <a:lstStyle/>
          <a:p>
            <a:r>
              <a:rPr lang="el-GR" dirty="0" smtClean="0">
                <a:solidFill>
                  <a:schemeClr val="accent1"/>
                </a:solidFill>
              </a:rPr>
              <a:t>Πρακτική Άσκηση Σπουδαστών                                  ΙΙΕΚ δήμου βόλου</a:t>
            </a:r>
            <a:endParaRPr lang="el-GR" dirty="0">
              <a:solidFill>
                <a:schemeClr val="accent1"/>
              </a:solidFill>
            </a:endParaRPr>
          </a:p>
        </p:txBody>
      </p:sp>
      <p:sp>
        <p:nvSpPr>
          <p:cNvPr id="3" name="2 - Υπότιτλος"/>
          <p:cNvSpPr>
            <a:spLocks noGrp="1"/>
          </p:cNvSpPr>
          <p:nvPr>
            <p:ph type="subTitle" idx="1"/>
          </p:nvPr>
        </p:nvSpPr>
        <p:spPr>
          <a:noFill/>
          <a:ln>
            <a:noFill/>
          </a:ln>
        </p:spPr>
        <p:txBody>
          <a:bodyPr/>
          <a:lstStyle/>
          <a:p>
            <a:r>
              <a:rPr lang="el-GR" dirty="0" smtClean="0">
                <a:solidFill>
                  <a:schemeClr val="accent1"/>
                </a:solidFill>
              </a:rPr>
              <a:t> Διαδικασία Διεξαγωγής </a:t>
            </a:r>
            <a:endParaRPr lang="el-GR"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7467600" cy="2808312"/>
          </a:xfrm>
        </p:spPr>
        <p:txBody>
          <a:bodyPr>
            <a:noAutofit/>
          </a:bodyPr>
          <a:lstStyle/>
          <a:p>
            <a:r>
              <a:rPr lang="el-GR" sz="1600" b="1" dirty="0" smtClean="0">
                <a:solidFill>
                  <a:schemeClr val="accent2">
                    <a:lumMod val="50000"/>
                  </a:schemeClr>
                </a:solidFill>
              </a:rPr>
              <a:t>ζ) επικοινωνία – εποπτεία </a:t>
            </a:r>
            <a:r>
              <a:rPr lang="el-GR" sz="1600" b="1" dirty="0" err="1" smtClean="0">
                <a:solidFill>
                  <a:schemeClr val="accent2">
                    <a:lumMod val="50000"/>
                  </a:schemeClr>
                </a:solidFill>
              </a:rPr>
              <a:t>καθ’όλη</a:t>
            </a:r>
            <a:r>
              <a:rPr lang="el-GR" sz="1600" b="1" dirty="0" smtClean="0">
                <a:solidFill>
                  <a:schemeClr val="accent2">
                    <a:lumMod val="50000"/>
                  </a:schemeClr>
                </a:solidFill>
              </a:rPr>
              <a:t> τη διάρκεια </a:t>
            </a:r>
            <a:r>
              <a:rPr lang="el-GR" sz="1600" b="1" dirty="0" err="1" smtClean="0">
                <a:solidFill>
                  <a:schemeClr val="accent2">
                    <a:lumMod val="50000"/>
                  </a:schemeClr>
                </a:solidFill>
              </a:rPr>
              <a:t>τησ</a:t>
            </a:r>
            <a:r>
              <a:rPr lang="el-GR" sz="1600" b="1" dirty="0" smtClean="0">
                <a:solidFill>
                  <a:schemeClr val="accent2">
                    <a:lumMod val="50000"/>
                  </a:schemeClr>
                </a:solidFill>
              </a:rPr>
              <a:t> </a:t>
            </a:r>
            <a:r>
              <a:rPr lang="el-GR" sz="1600" b="1" dirty="0" smtClean="0">
                <a:solidFill>
                  <a:schemeClr val="accent2">
                    <a:lumMod val="50000"/>
                  </a:schemeClr>
                </a:solidFill>
              </a:rPr>
              <a:t>Π.Α.                       </a:t>
            </a:r>
            <a:r>
              <a:rPr lang="el-GR" sz="1600" b="1" dirty="0" err="1" smtClean="0">
                <a:solidFill>
                  <a:schemeClr val="accent1">
                    <a:lumMod val="75000"/>
                  </a:schemeClr>
                </a:solidFill>
              </a:rPr>
              <a:t>Συνεχήσ</a:t>
            </a:r>
            <a:r>
              <a:rPr lang="el-GR" sz="1600" b="1" dirty="0" smtClean="0">
                <a:solidFill>
                  <a:schemeClr val="accent1">
                    <a:lumMod val="75000"/>
                  </a:schemeClr>
                </a:solidFill>
              </a:rPr>
              <a:t>  </a:t>
            </a:r>
            <a:r>
              <a:rPr lang="el-GR" sz="1600" b="1" dirty="0" smtClean="0">
                <a:solidFill>
                  <a:schemeClr val="accent1">
                    <a:lumMod val="75000"/>
                  </a:schemeClr>
                </a:solidFill>
              </a:rPr>
              <a:t>επικοινωνία  </a:t>
            </a:r>
            <a:r>
              <a:rPr lang="el-GR" sz="1600" dirty="0" smtClean="0">
                <a:solidFill>
                  <a:schemeClr val="accent1">
                    <a:lumMod val="75000"/>
                  </a:schemeClr>
                </a:solidFill>
              </a:rPr>
              <a:t>μεταξύ, </a:t>
            </a:r>
            <a:br>
              <a:rPr lang="el-GR" sz="1600" dirty="0" smtClean="0">
                <a:solidFill>
                  <a:schemeClr val="accent1">
                    <a:lumMod val="75000"/>
                  </a:schemeClr>
                </a:solidFill>
              </a:rPr>
            </a:br>
            <a:r>
              <a:rPr lang="el-GR" sz="1600" dirty="0" smtClean="0">
                <a:solidFill>
                  <a:schemeClr val="accent1">
                    <a:lumMod val="75000"/>
                  </a:schemeClr>
                </a:solidFill>
              </a:rPr>
              <a:t>Σπουδαστή,  </a:t>
            </a:r>
            <a:r>
              <a:rPr lang="el-GR" sz="1600" dirty="0" err="1" smtClean="0">
                <a:solidFill>
                  <a:schemeClr val="accent1">
                    <a:lumMod val="75000"/>
                  </a:schemeClr>
                </a:solidFill>
              </a:rPr>
              <a:t>Συντονίστριασ</a:t>
            </a:r>
            <a:r>
              <a:rPr lang="el-GR" sz="1600" dirty="0" smtClean="0">
                <a:solidFill>
                  <a:schemeClr val="accent1">
                    <a:lumMod val="75000"/>
                  </a:schemeClr>
                </a:solidFill>
              </a:rPr>
              <a:t>  </a:t>
            </a:r>
            <a:r>
              <a:rPr lang="el-GR" sz="1600" dirty="0" smtClean="0">
                <a:solidFill>
                  <a:schemeClr val="accent1">
                    <a:lumMod val="75000"/>
                  </a:schemeClr>
                </a:solidFill>
              </a:rPr>
              <a:t>Π.Α.  και  Εργοδότη,  για  την  επίλυση οποιουδήποτε  </a:t>
            </a:r>
            <a:r>
              <a:rPr lang="el-GR" sz="1600" dirty="0" err="1" smtClean="0">
                <a:solidFill>
                  <a:schemeClr val="accent1">
                    <a:lumMod val="75000"/>
                  </a:schemeClr>
                </a:solidFill>
              </a:rPr>
              <a:t>προβλήματοσ</a:t>
            </a:r>
            <a:r>
              <a:rPr lang="el-GR" sz="1600" dirty="0" smtClean="0">
                <a:solidFill>
                  <a:schemeClr val="accent1">
                    <a:lumMod val="75000"/>
                  </a:schemeClr>
                </a:solidFill>
              </a:rPr>
              <a:t>  </a:t>
            </a:r>
            <a:r>
              <a:rPr lang="el-GR" sz="1600" dirty="0" smtClean="0">
                <a:solidFill>
                  <a:schemeClr val="accent1">
                    <a:lumMod val="75000"/>
                  </a:schemeClr>
                </a:solidFill>
              </a:rPr>
              <a:t>παρουσιαστεί,  </a:t>
            </a:r>
            <a:r>
              <a:rPr lang="el-GR" sz="1600" dirty="0" err="1" smtClean="0">
                <a:solidFill>
                  <a:schemeClr val="accent1">
                    <a:lumMod val="75000"/>
                  </a:schemeClr>
                </a:solidFill>
              </a:rPr>
              <a:t>καθώσ</a:t>
            </a:r>
            <a:r>
              <a:rPr lang="el-GR" sz="1600" dirty="0" smtClean="0">
                <a:solidFill>
                  <a:schemeClr val="accent1">
                    <a:lumMod val="75000"/>
                  </a:schemeClr>
                </a:solidFill>
              </a:rPr>
              <a:t>  </a:t>
            </a:r>
            <a:r>
              <a:rPr lang="el-GR" sz="1600" dirty="0" smtClean="0">
                <a:solidFill>
                  <a:schemeClr val="accent1">
                    <a:lumMod val="75000"/>
                  </a:schemeClr>
                </a:solidFill>
              </a:rPr>
              <a:t>και για να μαθαίνονται  </a:t>
            </a:r>
            <a:r>
              <a:rPr lang="el-GR" sz="1600" dirty="0" err="1" smtClean="0">
                <a:solidFill>
                  <a:schemeClr val="accent1">
                    <a:lumMod val="75000"/>
                  </a:schemeClr>
                </a:solidFill>
              </a:rPr>
              <a:t>τα….Καλά</a:t>
            </a:r>
            <a:r>
              <a:rPr lang="el-GR" sz="1600" dirty="0" smtClean="0">
                <a:solidFill>
                  <a:schemeClr val="accent1">
                    <a:lumMod val="75000"/>
                  </a:schemeClr>
                </a:solidFill>
              </a:rPr>
              <a:t> Νέα !!! </a:t>
            </a:r>
            <a:br>
              <a:rPr lang="el-GR" sz="1600" dirty="0" smtClean="0">
                <a:solidFill>
                  <a:schemeClr val="accent1">
                    <a:lumMod val="75000"/>
                  </a:schemeClr>
                </a:solidFill>
              </a:rPr>
            </a:br>
            <a:r>
              <a:rPr lang="el-GR" sz="1600" dirty="0" smtClean="0">
                <a:solidFill>
                  <a:schemeClr val="accent1">
                    <a:lumMod val="75000"/>
                  </a:schemeClr>
                </a:solidFill>
              </a:rPr>
              <a:t>    </a:t>
            </a:r>
            <a:r>
              <a:rPr lang="el-GR" sz="1600" b="1" dirty="0" smtClean="0">
                <a:solidFill>
                  <a:schemeClr val="accent1">
                    <a:lumMod val="75000"/>
                  </a:schemeClr>
                </a:solidFill>
              </a:rPr>
              <a:t>Η επικοινωνία, μπορεί να είναι μέσω</a:t>
            </a:r>
            <a:r>
              <a:rPr lang="en-US" sz="1600" b="1" dirty="0" smtClean="0">
                <a:solidFill>
                  <a:schemeClr val="accent1">
                    <a:lumMod val="75000"/>
                  </a:schemeClr>
                </a:solidFill>
              </a:rPr>
              <a:t>: </a:t>
            </a:r>
            <a:r>
              <a:rPr lang="en-US" sz="1600" dirty="0" smtClean="0">
                <a:solidFill>
                  <a:schemeClr val="accent1">
                    <a:lumMod val="75000"/>
                  </a:schemeClr>
                </a:solidFill>
              </a:rPr>
              <a:t/>
            </a:r>
            <a:br>
              <a:rPr lang="en-US" sz="1600" dirty="0" smtClean="0">
                <a:solidFill>
                  <a:schemeClr val="accent1">
                    <a:lumMod val="75000"/>
                  </a:schemeClr>
                </a:solidFill>
              </a:rPr>
            </a:br>
            <a:r>
              <a:rPr lang="en-US" sz="1600" dirty="0" smtClean="0">
                <a:solidFill>
                  <a:schemeClr val="accent1">
                    <a:lumMod val="75000"/>
                  </a:schemeClr>
                </a:solidFill>
              </a:rPr>
              <a:t>    </a:t>
            </a:r>
            <a:r>
              <a:rPr lang="el-GR" sz="1600" dirty="0" smtClean="0">
                <a:solidFill>
                  <a:schemeClr val="accent1">
                    <a:lumMod val="75000"/>
                  </a:schemeClr>
                </a:solidFill>
              </a:rPr>
              <a:t>α) </a:t>
            </a:r>
            <a:r>
              <a:rPr lang="en-US" sz="1600" dirty="0" smtClean="0">
                <a:solidFill>
                  <a:schemeClr val="accent1">
                    <a:lumMod val="75000"/>
                  </a:schemeClr>
                </a:solidFill>
              </a:rPr>
              <a:t>Messenger</a:t>
            </a:r>
            <a:r>
              <a:rPr lang="el-GR" sz="1600" dirty="0" smtClean="0">
                <a:solidFill>
                  <a:schemeClr val="accent1">
                    <a:lumMod val="75000"/>
                  </a:schemeClr>
                </a:solidFill>
              </a:rPr>
              <a:t> ( κάντε </a:t>
            </a:r>
            <a:r>
              <a:rPr lang="en-US" sz="1600" dirty="0" smtClean="0">
                <a:solidFill>
                  <a:schemeClr val="accent1">
                    <a:lumMod val="75000"/>
                  </a:schemeClr>
                </a:solidFill>
              </a:rPr>
              <a:t>like </a:t>
            </a:r>
            <a:r>
              <a:rPr lang="el-GR" sz="1600" dirty="0" smtClean="0">
                <a:solidFill>
                  <a:schemeClr val="accent1">
                    <a:lumMod val="75000"/>
                  </a:schemeClr>
                </a:solidFill>
              </a:rPr>
              <a:t>στη σελίδα </a:t>
            </a:r>
            <a:r>
              <a:rPr lang="el-GR" sz="1600" dirty="0" err="1" smtClean="0">
                <a:solidFill>
                  <a:schemeClr val="accent1">
                    <a:lumMod val="75000"/>
                  </a:schemeClr>
                </a:solidFill>
              </a:rPr>
              <a:t>μασ</a:t>
            </a:r>
            <a:r>
              <a:rPr lang="en-US" sz="1600" dirty="0" smtClean="0">
                <a:solidFill>
                  <a:schemeClr val="accent1">
                    <a:lumMod val="75000"/>
                  </a:schemeClr>
                </a:solidFill>
              </a:rPr>
              <a:t>, </a:t>
            </a:r>
            <a:r>
              <a:rPr lang="en-US" sz="1600" dirty="0" smtClean="0">
                <a:solidFill>
                  <a:schemeClr val="accent1">
                    <a:lumMod val="75000"/>
                  </a:schemeClr>
                </a:solidFill>
              </a:rPr>
              <a:t>diek.gr, </a:t>
            </a:r>
            <a:r>
              <a:rPr lang="en-US" sz="1600" dirty="0" smtClean="0">
                <a:solidFill>
                  <a:schemeClr val="accent1">
                    <a:lumMod val="75000"/>
                  </a:schemeClr>
                </a:solidFill>
                <a:hlinkClick r:id="rId2"/>
              </a:rPr>
              <a:t>https://www.facebook.com/diekvolou/</a:t>
            </a:r>
            <a:r>
              <a:rPr lang="en-US" sz="1600" dirty="0" smtClean="0">
                <a:solidFill>
                  <a:schemeClr val="accent1">
                    <a:lumMod val="75000"/>
                  </a:schemeClr>
                </a:solidFill>
              </a:rPr>
              <a:t> ……..</a:t>
            </a:r>
            <a:r>
              <a:rPr lang="el-GR" sz="1600" dirty="0" smtClean="0">
                <a:solidFill>
                  <a:schemeClr val="accent1">
                    <a:lumMod val="75000"/>
                  </a:schemeClr>
                </a:solidFill>
              </a:rPr>
              <a:t>και καλέστε και </a:t>
            </a:r>
            <a:r>
              <a:rPr lang="el-GR" sz="1600" dirty="0" err="1" smtClean="0">
                <a:solidFill>
                  <a:schemeClr val="accent1">
                    <a:lumMod val="75000"/>
                  </a:schemeClr>
                </a:solidFill>
              </a:rPr>
              <a:t>τουσ</a:t>
            </a:r>
            <a:r>
              <a:rPr lang="el-GR" sz="1600" dirty="0" smtClean="0">
                <a:solidFill>
                  <a:schemeClr val="accent1">
                    <a:lumMod val="75000"/>
                  </a:schemeClr>
                </a:solidFill>
              </a:rPr>
              <a:t> </a:t>
            </a:r>
            <a:r>
              <a:rPr lang="el-GR" sz="1600" dirty="0" err="1" smtClean="0">
                <a:solidFill>
                  <a:schemeClr val="accent1">
                    <a:lumMod val="75000"/>
                  </a:schemeClr>
                </a:solidFill>
              </a:rPr>
              <a:t>φίλουσ</a:t>
            </a:r>
            <a:r>
              <a:rPr lang="el-GR" sz="1600" dirty="0" smtClean="0">
                <a:solidFill>
                  <a:schemeClr val="accent1">
                    <a:lumMod val="75000"/>
                  </a:schemeClr>
                </a:solidFill>
              </a:rPr>
              <a:t> </a:t>
            </a:r>
            <a:r>
              <a:rPr lang="el-GR" sz="1600" dirty="0" err="1" smtClean="0">
                <a:solidFill>
                  <a:schemeClr val="accent1">
                    <a:lumMod val="75000"/>
                  </a:schemeClr>
                </a:solidFill>
              </a:rPr>
              <a:t>σασ</a:t>
            </a:r>
            <a:r>
              <a:rPr lang="el-GR" sz="1600" dirty="0" smtClean="0">
                <a:solidFill>
                  <a:schemeClr val="accent1">
                    <a:lumMod val="75000"/>
                  </a:schemeClr>
                </a:solidFill>
              </a:rPr>
              <a:t> </a:t>
            </a:r>
            <a:r>
              <a:rPr lang="el-GR" sz="1600" dirty="0" smtClean="0">
                <a:solidFill>
                  <a:schemeClr val="accent1">
                    <a:lumMod val="75000"/>
                  </a:schemeClr>
                </a:solidFill>
              </a:rPr>
              <a:t>να κάνουν το ίδιο)</a:t>
            </a:r>
            <a:br>
              <a:rPr lang="el-GR" sz="1600" dirty="0" smtClean="0">
                <a:solidFill>
                  <a:schemeClr val="accent1">
                    <a:lumMod val="75000"/>
                  </a:schemeClr>
                </a:solidFill>
              </a:rPr>
            </a:br>
            <a:r>
              <a:rPr lang="el-GR" sz="1600" dirty="0" smtClean="0">
                <a:solidFill>
                  <a:schemeClr val="accent1">
                    <a:lumMod val="75000"/>
                  </a:schemeClr>
                </a:solidFill>
              </a:rPr>
              <a:t>    β) </a:t>
            </a:r>
            <a:r>
              <a:rPr lang="en-US" sz="1600" dirty="0" smtClean="0">
                <a:solidFill>
                  <a:schemeClr val="accent1">
                    <a:lumMod val="75000"/>
                  </a:schemeClr>
                </a:solidFill>
              </a:rPr>
              <a:t>e – mail </a:t>
            </a:r>
            <a:r>
              <a:rPr lang="el-GR" sz="1600" dirty="0" smtClean="0">
                <a:solidFill>
                  <a:schemeClr val="accent1">
                    <a:lumMod val="75000"/>
                  </a:schemeClr>
                </a:solidFill>
              </a:rPr>
              <a:t>στο </a:t>
            </a:r>
            <a:r>
              <a:rPr lang="en-US" sz="1600" dirty="0" smtClean="0">
                <a:solidFill>
                  <a:schemeClr val="accent1">
                    <a:lumMod val="75000"/>
                  </a:schemeClr>
                </a:solidFill>
                <a:hlinkClick r:id="rId3"/>
              </a:rPr>
              <a:t>practice.diek@gmail.com</a:t>
            </a:r>
            <a:r>
              <a:rPr lang="en-US" sz="1600" dirty="0" smtClean="0">
                <a:solidFill>
                  <a:schemeClr val="accent1">
                    <a:lumMod val="75000"/>
                  </a:schemeClr>
                </a:solidFill>
              </a:rPr>
              <a:t> </a:t>
            </a:r>
            <a:br>
              <a:rPr lang="en-US" sz="1600" dirty="0" smtClean="0">
                <a:solidFill>
                  <a:schemeClr val="accent1">
                    <a:lumMod val="75000"/>
                  </a:schemeClr>
                </a:solidFill>
              </a:rPr>
            </a:br>
            <a:r>
              <a:rPr lang="en-US" sz="1600" dirty="0" smtClean="0">
                <a:solidFill>
                  <a:schemeClr val="accent1">
                    <a:lumMod val="75000"/>
                  </a:schemeClr>
                </a:solidFill>
              </a:rPr>
              <a:t>    </a:t>
            </a:r>
            <a:r>
              <a:rPr lang="el-GR" sz="1600" dirty="0" smtClean="0">
                <a:solidFill>
                  <a:schemeClr val="accent1">
                    <a:lumMod val="75000"/>
                  </a:schemeClr>
                </a:solidFill>
              </a:rPr>
              <a:t>γ) τηλεφωνικά στο 2421056446</a:t>
            </a:r>
            <a:endParaRPr lang="el-GR" sz="1600" dirty="0"/>
          </a:p>
        </p:txBody>
      </p:sp>
      <p:graphicFrame>
        <p:nvGraphicFramePr>
          <p:cNvPr id="4" name="3 - Θέση περιεχομένου"/>
          <p:cNvGraphicFramePr>
            <a:graphicFrameLocks noGrp="1"/>
          </p:cNvGraphicFramePr>
          <p:nvPr>
            <p:ph sz="quarter" idx="1"/>
          </p:nvPr>
        </p:nvGraphicFramePr>
        <p:xfrm>
          <a:off x="467544" y="1984375"/>
          <a:ext cx="7467600" cy="487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23728" y="1772816"/>
            <a:ext cx="6172200" cy="1894362"/>
          </a:xfrm>
        </p:spPr>
        <p:txBody>
          <a:bodyPr/>
          <a:lstStyle/>
          <a:p>
            <a:r>
              <a:rPr lang="el-GR" dirty="0" smtClean="0">
                <a:solidFill>
                  <a:schemeClr val="accent1">
                    <a:lumMod val="50000"/>
                  </a:schemeClr>
                </a:solidFill>
              </a:rPr>
              <a:t>Ευχαριστώ για την        </a:t>
            </a:r>
            <a:r>
              <a:rPr lang="el-GR" dirty="0" err="1" smtClean="0">
                <a:solidFill>
                  <a:schemeClr val="accent1">
                    <a:lumMod val="50000"/>
                  </a:schemeClr>
                </a:solidFill>
              </a:rPr>
              <a:t>προσοχη</a:t>
            </a:r>
            <a:r>
              <a:rPr lang="el-GR" dirty="0" smtClean="0">
                <a:solidFill>
                  <a:schemeClr val="accent1">
                    <a:lumMod val="50000"/>
                  </a:schemeClr>
                </a:solidFill>
              </a:rPr>
              <a:t> </a:t>
            </a:r>
            <a:r>
              <a:rPr lang="el-GR" dirty="0" err="1" smtClean="0">
                <a:solidFill>
                  <a:schemeClr val="accent1">
                    <a:lumMod val="50000"/>
                  </a:schemeClr>
                </a:solidFill>
              </a:rPr>
              <a:t>σασ</a:t>
            </a:r>
            <a:r>
              <a:rPr lang="el-GR" dirty="0" smtClean="0">
                <a:solidFill>
                  <a:schemeClr val="accent1">
                    <a:lumMod val="50000"/>
                  </a:schemeClr>
                </a:solidFill>
              </a:rPr>
              <a:t> </a:t>
            </a:r>
            <a:endParaRPr lang="el-GR" dirty="0">
              <a:solidFill>
                <a:schemeClr val="accent1">
                  <a:lumMod val="50000"/>
                </a:schemeClr>
              </a:solidFill>
            </a:endParaRPr>
          </a:p>
        </p:txBody>
      </p:sp>
      <p:sp>
        <p:nvSpPr>
          <p:cNvPr id="3" name="2 - Υπότιτλος"/>
          <p:cNvSpPr>
            <a:spLocks noGrp="1"/>
          </p:cNvSpPr>
          <p:nvPr>
            <p:ph type="subTitle" idx="1"/>
          </p:nvPr>
        </p:nvSpPr>
        <p:spPr/>
        <p:txBody>
          <a:bodyPr/>
          <a:lstStyle/>
          <a:p>
            <a:r>
              <a:rPr lang="el-GR" dirty="0" smtClean="0">
                <a:solidFill>
                  <a:schemeClr val="accent3">
                    <a:lumMod val="75000"/>
                  </a:schemeClr>
                </a:solidFill>
              </a:rPr>
              <a:t> </a:t>
            </a:r>
            <a:r>
              <a:rPr lang="el-GR" dirty="0" smtClean="0">
                <a:solidFill>
                  <a:schemeClr val="accent1">
                    <a:lumMod val="50000"/>
                  </a:schemeClr>
                </a:solidFill>
              </a:rPr>
              <a:t>η Συντονίστρια Π.Α. του ΙΙΕΚ Δήμου Βόλου,  Όλγα Οικονόμου</a:t>
            </a:r>
            <a:endParaRPr lang="el-GR"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7467600" cy="1440160"/>
          </a:xfrm>
        </p:spPr>
        <p:txBody>
          <a:bodyPr>
            <a:normAutofit/>
          </a:bodyPr>
          <a:lstStyle/>
          <a:p>
            <a:r>
              <a:rPr lang="el-GR" sz="2000" b="1" dirty="0" smtClean="0">
                <a:solidFill>
                  <a:schemeClr val="accent3">
                    <a:lumMod val="50000"/>
                  </a:schemeClr>
                </a:solidFill>
                <a:cs typeface="Arial" pitchFamily="34" charset="0"/>
              </a:rPr>
              <a:t>Η Πρακτική Άσκηση σύμφωνα με την </a:t>
            </a:r>
            <a:r>
              <a:rPr lang="el-GR" sz="2000" b="1" dirty="0" err="1" smtClean="0">
                <a:solidFill>
                  <a:schemeClr val="accent3">
                    <a:lumMod val="50000"/>
                  </a:schemeClr>
                </a:solidFill>
                <a:cs typeface="Arial" pitchFamily="34" charset="0"/>
              </a:rPr>
              <a:t>κειμενη</a:t>
            </a:r>
            <a:r>
              <a:rPr lang="el-GR" sz="2000" b="1" dirty="0" smtClean="0">
                <a:solidFill>
                  <a:schemeClr val="accent3">
                    <a:lumMod val="50000"/>
                  </a:schemeClr>
                </a:solidFill>
                <a:cs typeface="Arial" pitchFamily="34" charset="0"/>
              </a:rPr>
              <a:t> νομοθεσία</a:t>
            </a:r>
            <a:r>
              <a:rPr lang="el-GR" sz="2000" b="1" dirty="0" smtClean="0">
                <a:solidFill>
                  <a:schemeClr val="accent3">
                    <a:lumMod val="50000"/>
                  </a:schemeClr>
                </a:solidFill>
                <a:cs typeface="Arial" pitchFamily="34" charset="0"/>
              </a:rPr>
              <a:t>, είναι </a:t>
            </a:r>
            <a:r>
              <a:rPr lang="el-GR" sz="2000" b="1" dirty="0" smtClean="0">
                <a:solidFill>
                  <a:schemeClr val="accent3">
                    <a:lumMod val="50000"/>
                  </a:schemeClr>
                </a:solidFill>
                <a:cs typeface="Arial" pitchFamily="34" charset="0"/>
              </a:rPr>
              <a:t>υποχρεωτική για την ολοκλήρωση των </a:t>
            </a:r>
            <a:r>
              <a:rPr lang="el-GR" sz="2000" b="1" dirty="0" smtClean="0">
                <a:solidFill>
                  <a:schemeClr val="accent3">
                    <a:lumMod val="50000"/>
                  </a:schemeClr>
                </a:solidFill>
                <a:cs typeface="Arial" pitchFamily="34" charset="0"/>
              </a:rPr>
              <a:t>σπουδών, </a:t>
            </a:r>
            <a:r>
              <a:rPr lang="el-GR" sz="2000" b="1" dirty="0" smtClean="0">
                <a:solidFill>
                  <a:schemeClr val="accent3">
                    <a:lumMod val="50000"/>
                  </a:schemeClr>
                </a:solidFill>
                <a:cs typeface="Arial" pitchFamily="34" charset="0"/>
              </a:rPr>
              <a:t>την απόκτηση </a:t>
            </a:r>
            <a:r>
              <a:rPr lang="el-GR" sz="2000" b="1" dirty="0" err="1" smtClean="0">
                <a:solidFill>
                  <a:schemeClr val="accent3">
                    <a:lumMod val="50000"/>
                  </a:schemeClr>
                </a:solidFill>
                <a:cs typeface="Arial" pitchFamily="34" charset="0"/>
              </a:rPr>
              <a:t>β.ε.κ</a:t>
            </a:r>
            <a:r>
              <a:rPr lang="el-GR" sz="2000" b="1" dirty="0" smtClean="0">
                <a:solidFill>
                  <a:schemeClr val="accent3">
                    <a:lumMod val="50000"/>
                  </a:schemeClr>
                </a:solidFill>
                <a:cs typeface="Arial" pitchFamily="34" charset="0"/>
              </a:rPr>
              <a:t>. </a:t>
            </a:r>
            <a:r>
              <a:rPr lang="el-GR" sz="1600" b="1" dirty="0" smtClean="0">
                <a:solidFill>
                  <a:schemeClr val="accent3">
                    <a:lumMod val="50000"/>
                  </a:schemeClr>
                </a:solidFill>
                <a:cs typeface="Arial" pitchFamily="34" charset="0"/>
              </a:rPr>
              <a:t>&amp;</a:t>
            </a:r>
            <a:r>
              <a:rPr lang="el-GR" sz="2000" b="1" dirty="0" smtClean="0">
                <a:solidFill>
                  <a:schemeClr val="accent3">
                    <a:lumMod val="50000"/>
                  </a:schemeClr>
                </a:solidFill>
                <a:cs typeface="Arial" pitchFamily="34" charset="0"/>
              </a:rPr>
              <a:t> τη συμμέτοχη </a:t>
            </a:r>
            <a:r>
              <a:rPr lang="el-GR" sz="2000" b="1" dirty="0" err="1" smtClean="0">
                <a:solidFill>
                  <a:schemeClr val="accent3">
                    <a:lumMod val="50000"/>
                  </a:schemeClr>
                </a:solidFill>
                <a:cs typeface="Arial" pitchFamily="34" charset="0"/>
              </a:rPr>
              <a:t>στισ</a:t>
            </a:r>
            <a:r>
              <a:rPr lang="el-GR" sz="2000" b="1" dirty="0" smtClean="0">
                <a:solidFill>
                  <a:schemeClr val="accent3">
                    <a:lumMod val="50000"/>
                  </a:schemeClr>
                </a:solidFill>
                <a:cs typeface="Arial" pitchFamily="34" charset="0"/>
              </a:rPr>
              <a:t> </a:t>
            </a:r>
            <a:r>
              <a:rPr lang="el-GR" sz="2000" b="1" dirty="0" err="1" smtClean="0">
                <a:solidFill>
                  <a:schemeClr val="accent3">
                    <a:lumMod val="50000"/>
                  </a:schemeClr>
                </a:solidFill>
                <a:cs typeface="Arial" pitchFamily="34" charset="0"/>
              </a:rPr>
              <a:t>κρατικεσ</a:t>
            </a:r>
            <a:r>
              <a:rPr lang="el-GR" sz="2000" b="1" dirty="0" smtClean="0">
                <a:solidFill>
                  <a:schemeClr val="accent3">
                    <a:lumMod val="50000"/>
                  </a:schemeClr>
                </a:solidFill>
                <a:cs typeface="Arial" pitchFamily="34" charset="0"/>
              </a:rPr>
              <a:t> </a:t>
            </a:r>
            <a:r>
              <a:rPr lang="el-GR" sz="2000" b="1" dirty="0" err="1" smtClean="0">
                <a:solidFill>
                  <a:schemeClr val="accent3">
                    <a:lumMod val="50000"/>
                  </a:schemeClr>
                </a:solidFill>
                <a:cs typeface="Arial" pitchFamily="34" charset="0"/>
              </a:rPr>
              <a:t>εξετασεισ</a:t>
            </a:r>
            <a:r>
              <a:rPr lang="el-GR" sz="2000" b="1" dirty="0" smtClean="0">
                <a:solidFill>
                  <a:schemeClr val="accent3">
                    <a:lumMod val="50000"/>
                  </a:schemeClr>
                </a:solidFill>
                <a:cs typeface="Arial" pitchFamily="34" charset="0"/>
              </a:rPr>
              <a:t> </a:t>
            </a:r>
            <a:r>
              <a:rPr lang="el-GR" sz="2000" b="1" dirty="0" err="1" smtClean="0">
                <a:solidFill>
                  <a:schemeClr val="accent3">
                    <a:lumMod val="50000"/>
                  </a:schemeClr>
                </a:solidFill>
                <a:cs typeface="Arial" pitchFamily="34" charset="0"/>
              </a:rPr>
              <a:t>πιστοποιησησ</a:t>
            </a:r>
            <a:r>
              <a:rPr lang="el-GR" sz="2000" b="1" dirty="0" smtClean="0">
                <a:solidFill>
                  <a:schemeClr val="accent3">
                    <a:lumMod val="50000"/>
                  </a:schemeClr>
                </a:solidFill>
                <a:cs typeface="Arial" pitchFamily="34" charset="0"/>
              </a:rPr>
              <a:t>.</a:t>
            </a:r>
            <a:endParaRPr lang="el-GR" sz="2000" b="1" dirty="0">
              <a:solidFill>
                <a:schemeClr val="accent3">
                  <a:lumMod val="50000"/>
                </a:schemeClr>
              </a:solidFill>
              <a:cs typeface="Arial" pitchFamily="34" charset="0"/>
            </a:endParaRPr>
          </a:p>
        </p:txBody>
      </p:sp>
      <p:sp>
        <p:nvSpPr>
          <p:cNvPr id="3" name="2 - Θέση περιεχομένου"/>
          <p:cNvSpPr>
            <a:spLocks noGrp="1"/>
          </p:cNvSpPr>
          <p:nvPr>
            <p:ph sz="quarter" idx="1"/>
          </p:nvPr>
        </p:nvSpPr>
        <p:spPr>
          <a:xfrm>
            <a:off x="457200" y="1700808"/>
            <a:ext cx="7467600" cy="4773144"/>
          </a:xfrm>
        </p:spPr>
        <p:txBody>
          <a:bodyPr>
            <a:normAutofit/>
          </a:bodyPr>
          <a:lstStyle/>
          <a:p>
            <a:r>
              <a:rPr lang="el-GR" sz="1100" dirty="0" smtClean="0">
                <a:solidFill>
                  <a:schemeClr val="accent1">
                    <a:lumMod val="75000"/>
                  </a:schemeClr>
                </a:solidFill>
                <a:latin typeface="Arial" pitchFamily="34" charset="0"/>
                <a:cs typeface="Arial" pitchFamily="34" charset="0"/>
              </a:rPr>
              <a:t>Έχει ως βασικό αντικείμενο την πρακτική εφαρμογή και συμπλήρωση της θεωρητικής εκπαίδευσης που παρέχεται στους εκπαιδευόμενους κάνοντας τους να συμμετέχουν σε πραγματικές συνθήκες άσκησης της ειδικότητάς τους.</a:t>
            </a:r>
          </a:p>
          <a:p>
            <a:r>
              <a:rPr lang="el-GR" sz="1100" dirty="0" smtClean="0">
                <a:solidFill>
                  <a:schemeClr val="accent1">
                    <a:lumMod val="75000"/>
                  </a:schemeClr>
                </a:solidFill>
                <a:latin typeface="Arial" pitchFamily="34" charset="0"/>
                <a:cs typeface="Arial" pitchFamily="34" charset="0"/>
              </a:rPr>
              <a:t>Κάθε ασκούμενος πραγματοποιεί την Πρακτική του Άσκηση σε τμήματα των φορέων απασχόλησης αντίστοιχα με την ειδικότητά του, με την εποπτεία υπεύθυνου του φορέα ειδικότητας αντίστοιχης με το αντικείμενο κατάρτισής του, χωρίς να καταλαμβάνει θέση εργασίας.</a:t>
            </a:r>
          </a:p>
          <a:p>
            <a:r>
              <a:rPr lang="el-GR" sz="1100" dirty="0" smtClean="0">
                <a:solidFill>
                  <a:schemeClr val="accent1">
                    <a:lumMod val="75000"/>
                  </a:schemeClr>
                </a:solidFill>
                <a:latin typeface="Arial" pitchFamily="34" charset="0"/>
                <a:cs typeface="Arial" pitchFamily="34" charset="0"/>
              </a:rPr>
              <a:t>Είναι  διάρκειας  960 ωρών – συνεχόμενα ή τμηματικά, με ολοκλήρωση μέσα σε </a:t>
            </a:r>
            <a:r>
              <a:rPr lang="el-GR" sz="1100" dirty="0" smtClean="0">
                <a:solidFill>
                  <a:schemeClr val="accent1">
                    <a:lumMod val="75000"/>
                  </a:schemeClr>
                </a:solidFill>
                <a:latin typeface="Arial" pitchFamily="34" charset="0"/>
                <a:cs typeface="Arial" pitchFamily="34" charset="0"/>
              </a:rPr>
              <a:t>2 χρόνια από την επιτυχή ολοκλήρωση του Δ’ </a:t>
            </a:r>
            <a:r>
              <a:rPr lang="el-GR" sz="1100" dirty="0" err="1" smtClean="0">
                <a:solidFill>
                  <a:schemeClr val="accent1">
                    <a:lumMod val="75000"/>
                  </a:schemeClr>
                </a:solidFill>
                <a:latin typeface="Arial" pitchFamily="34" charset="0"/>
                <a:cs typeface="Arial" pitchFamily="34" charset="0"/>
              </a:rPr>
              <a:t>εξαμ</a:t>
            </a:r>
            <a:r>
              <a:rPr lang="el-GR" sz="1100" dirty="0" smtClean="0">
                <a:solidFill>
                  <a:schemeClr val="accent1">
                    <a:lumMod val="75000"/>
                  </a:schemeClr>
                </a:solidFill>
                <a:latin typeface="Arial" pitchFamily="34" charset="0"/>
                <a:cs typeface="Arial" pitchFamily="34" charset="0"/>
              </a:rPr>
              <a:t>. </a:t>
            </a:r>
            <a:r>
              <a:rPr lang="el-GR" sz="1100" dirty="0" smtClean="0">
                <a:solidFill>
                  <a:schemeClr val="accent1">
                    <a:lumMod val="75000"/>
                  </a:schemeClr>
                </a:solidFill>
                <a:latin typeface="Arial" pitchFamily="34" charset="0"/>
                <a:cs typeface="Arial" pitchFamily="34" charset="0"/>
              </a:rPr>
              <a:t>         ( Σύμφωνα </a:t>
            </a:r>
            <a:r>
              <a:rPr lang="el-GR" sz="1100" dirty="0" smtClean="0">
                <a:solidFill>
                  <a:schemeClr val="accent1">
                    <a:lumMod val="75000"/>
                  </a:schemeClr>
                </a:solidFill>
                <a:latin typeface="Arial" pitchFamily="34" charset="0"/>
                <a:cs typeface="Arial" pitchFamily="34" charset="0"/>
              </a:rPr>
              <a:t>με το άρθρο 27 παρ.1 του Ν.4763/2020 προβλέπει ότι «…Η περίοδος της πρακτικής… πρέπει να ολοκληρωθεί, σε κάθε περίπτωση, εντός είκοσι τεσσάρων (24) μηνών από τη λήξη του τελευταίου εξαμήνου θεωρητικής και εργαστηριακής </a:t>
            </a:r>
            <a:r>
              <a:rPr lang="el-GR" sz="1100" dirty="0" smtClean="0">
                <a:solidFill>
                  <a:schemeClr val="accent1">
                    <a:lumMod val="75000"/>
                  </a:schemeClr>
                </a:solidFill>
                <a:latin typeface="Arial" pitchFamily="34" charset="0"/>
                <a:cs typeface="Arial" pitchFamily="34" charset="0"/>
              </a:rPr>
              <a:t>κατάρτισης ). </a:t>
            </a:r>
            <a:endParaRPr lang="el-GR" sz="1100" dirty="0" smtClean="0">
              <a:solidFill>
                <a:schemeClr val="accent1">
                  <a:lumMod val="75000"/>
                </a:schemeClr>
              </a:solidFill>
              <a:latin typeface="Arial" pitchFamily="34" charset="0"/>
              <a:cs typeface="Arial" pitchFamily="34" charset="0"/>
            </a:endParaRPr>
          </a:p>
          <a:p>
            <a:r>
              <a:rPr lang="el-GR" sz="1100" dirty="0" smtClean="0">
                <a:solidFill>
                  <a:schemeClr val="accent1">
                    <a:lumMod val="75000"/>
                  </a:schemeClr>
                </a:solidFill>
                <a:latin typeface="Arial" pitchFamily="34" charset="0"/>
                <a:cs typeface="Arial" pitchFamily="34" charset="0"/>
              </a:rPr>
              <a:t>Τ</a:t>
            </a:r>
            <a:r>
              <a:rPr lang="el-GR" sz="1100" dirty="0" smtClean="0">
                <a:solidFill>
                  <a:schemeClr val="accent1">
                    <a:lumMod val="75000"/>
                  </a:schemeClr>
                </a:solidFill>
                <a:latin typeface="Arial" pitchFamily="34" charset="0"/>
                <a:cs typeface="Arial" pitchFamily="34" charset="0"/>
              </a:rPr>
              <a:t>ο </a:t>
            </a:r>
            <a:r>
              <a:rPr lang="el-GR" sz="1100" dirty="0" smtClean="0">
                <a:solidFill>
                  <a:schemeClr val="accent1">
                    <a:lumMod val="75000"/>
                  </a:schemeClr>
                </a:solidFill>
                <a:latin typeface="Arial" pitchFamily="34" charset="0"/>
                <a:cs typeface="Arial" pitchFamily="34" charset="0"/>
              </a:rPr>
              <a:t>ωράριο Π. Ά. καθορίζεται στις </a:t>
            </a:r>
            <a:r>
              <a:rPr lang="el-GR" sz="1100" dirty="0" smtClean="0">
                <a:solidFill>
                  <a:schemeClr val="accent1">
                    <a:lumMod val="75000"/>
                  </a:schemeClr>
                </a:solidFill>
                <a:latin typeface="Arial" pitchFamily="34" charset="0"/>
                <a:cs typeface="Arial" pitchFamily="34" charset="0"/>
              </a:rPr>
              <a:t> 4, 6 ή 8 </a:t>
            </a:r>
            <a:r>
              <a:rPr lang="el-GR" sz="1100" dirty="0" smtClean="0">
                <a:solidFill>
                  <a:schemeClr val="accent1">
                    <a:lumMod val="75000"/>
                  </a:schemeClr>
                </a:solidFill>
                <a:latin typeface="Arial" pitchFamily="34" charset="0"/>
                <a:cs typeface="Arial" pitchFamily="34" charset="0"/>
              </a:rPr>
              <a:t>ώρες ημερησίως, πρωί ή απόγευμα, ποτέ όμως νύχτα , 5 ημέρες εβδομαδιαίως, και πραγματοποιείται με ευθύνη των υπευθύνων των φορέων απασχόλησης και με την εποπτεία των Ι.ΕΚ.</a:t>
            </a:r>
          </a:p>
          <a:p>
            <a:r>
              <a:rPr lang="el-GR" sz="1100" dirty="0" smtClean="0">
                <a:solidFill>
                  <a:schemeClr val="accent1">
                    <a:lumMod val="75000"/>
                  </a:schemeClr>
                </a:solidFill>
                <a:latin typeface="Arial" pitchFamily="34" charset="0"/>
                <a:cs typeface="Arial" pitchFamily="34" charset="0"/>
              </a:rPr>
              <a:t>Οι ασκούμενοι δεν πρέπει να απασχολούνται την Κυριακή και τις επίσημες αργίες.</a:t>
            </a:r>
          </a:p>
          <a:p>
            <a:r>
              <a:rPr lang="el-GR" sz="1100" u="sng" dirty="0" smtClean="0">
                <a:solidFill>
                  <a:schemeClr val="accent1">
                    <a:lumMod val="75000"/>
                  </a:schemeClr>
                </a:solidFill>
                <a:latin typeface="Arial" pitchFamily="34" charset="0"/>
                <a:cs typeface="Arial" pitchFamily="34" charset="0"/>
              </a:rPr>
              <a:t>Οι Εργοδότες  μεριμνούν για την ασφάλιση</a:t>
            </a:r>
            <a:r>
              <a:rPr lang="el-GR" sz="1100" dirty="0" smtClean="0">
                <a:solidFill>
                  <a:schemeClr val="accent1">
                    <a:lumMod val="75000"/>
                  </a:schemeClr>
                </a:solidFill>
                <a:latin typeface="Arial" pitchFamily="34" charset="0"/>
                <a:cs typeface="Arial" pitchFamily="34" charset="0"/>
              </a:rPr>
              <a:t> των πρακτικά ασκούμενων στο Ι.Κ.Α., (μόνο για την περίπτωση ατυχήματος στους χώρους εργασίας). Οι Εργοδότες επίσης καλύπτουν  </a:t>
            </a:r>
            <a:r>
              <a:rPr lang="el-GR" sz="1100" u="sng" dirty="0" smtClean="0">
                <a:solidFill>
                  <a:schemeClr val="accent1">
                    <a:lumMod val="75000"/>
                  </a:schemeClr>
                </a:solidFill>
                <a:latin typeface="Arial" pitchFamily="34" charset="0"/>
                <a:cs typeface="Arial" pitchFamily="34" charset="0"/>
              </a:rPr>
              <a:t>ασφαλιστικές εισφορές</a:t>
            </a:r>
            <a:r>
              <a:rPr lang="el-GR" sz="1100" dirty="0" smtClean="0">
                <a:solidFill>
                  <a:schemeClr val="accent1">
                    <a:lumMod val="75000"/>
                  </a:schemeClr>
                </a:solidFill>
                <a:latin typeface="Arial" pitchFamily="34" charset="0"/>
                <a:cs typeface="Arial" pitchFamily="34" charset="0"/>
              </a:rPr>
              <a:t> για τους πρακτικά ασκούμενους, εφόσον δεν καλύπτονται για παροχές ασθένειας σε είδος άμεσα ή έμμεσα και έπειτα από προσκόμιση σχετικής Υ.Δ., οι οποίες υπάγονται στην ασφάλιση τόσο του κλάδου παροχών ασθένειας σε είδος, όσο και του κλάδου παροχών ασθένειας σε χρήμα. Καλύπτονται  δε, κατά τη διάρκεια πραγματοποίησης της Πρακτικής Άσκησης, σε κάθε έλεγχο από ΙΚΑ, Επιθεώρηση Εργασίας κ.τ.λ. με τη </a:t>
            </a:r>
            <a:r>
              <a:rPr lang="el-GR" sz="1100" u="sng" dirty="0" smtClean="0">
                <a:solidFill>
                  <a:schemeClr val="accent1">
                    <a:lumMod val="75000"/>
                  </a:schemeClr>
                </a:solidFill>
                <a:latin typeface="Arial" pitchFamily="34" charset="0"/>
                <a:cs typeface="Arial" pitchFamily="34" charset="0"/>
              </a:rPr>
              <a:t>Θεωρημένη Απόφαση της Γ.Γ.Ε.Ε.Κ.Δ.Β.Μ</a:t>
            </a:r>
            <a:r>
              <a:rPr lang="el-GR" sz="1100" dirty="0" smtClean="0">
                <a:solidFill>
                  <a:schemeClr val="accent1">
                    <a:lumMod val="75000"/>
                  </a:schemeClr>
                </a:solidFill>
                <a:latin typeface="Arial" pitchFamily="34" charset="0"/>
                <a:cs typeface="Arial" pitchFamily="34" charset="0"/>
              </a:rPr>
              <a:t>. που θα φέρουν οι </a:t>
            </a:r>
            <a:r>
              <a:rPr lang="el-GR" sz="1100" dirty="0" smtClean="0">
                <a:solidFill>
                  <a:schemeClr val="accent1">
                    <a:lumMod val="75000"/>
                  </a:schemeClr>
                </a:solidFill>
                <a:latin typeface="Arial" pitchFamily="34" charset="0"/>
                <a:cs typeface="Arial" pitchFamily="34" charset="0"/>
              </a:rPr>
              <a:t>Σπουδαστές.</a:t>
            </a:r>
            <a:endParaRPr lang="el-GR" sz="1100" dirty="0" smtClean="0">
              <a:solidFill>
                <a:schemeClr val="accent1">
                  <a:lumMod val="75000"/>
                </a:schemeClr>
              </a:solidFill>
              <a:latin typeface="Arial" pitchFamily="34" charset="0"/>
              <a:cs typeface="Arial" pitchFamily="34" charset="0"/>
            </a:endParaRPr>
          </a:p>
          <a:p>
            <a:r>
              <a:rPr lang="el-GR" sz="1100" dirty="0" smtClean="0">
                <a:solidFill>
                  <a:schemeClr val="accent1">
                    <a:lumMod val="75000"/>
                  </a:schemeClr>
                </a:solidFill>
                <a:latin typeface="Arial" pitchFamily="34" charset="0"/>
                <a:cs typeface="Arial" pitchFamily="34" charset="0"/>
              </a:rPr>
              <a:t>Αν υπάρχει επιβεβαιωμένη με Ένσημα προϋπηρεσία σε αντίστοιχη ειδικότητα, μπορεί  </a:t>
            </a:r>
            <a:r>
              <a:rPr lang="el-GR" sz="1100" dirty="0" smtClean="0">
                <a:solidFill>
                  <a:schemeClr val="accent1">
                    <a:lumMod val="75000"/>
                  </a:schemeClr>
                </a:solidFill>
                <a:latin typeface="Arial" pitchFamily="34" charset="0"/>
                <a:cs typeface="Arial" pitchFamily="34" charset="0"/>
              </a:rPr>
              <a:t>να </a:t>
            </a:r>
            <a:r>
              <a:rPr lang="el-GR" sz="1100" dirty="0" smtClean="0">
                <a:solidFill>
                  <a:schemeClr val="accent1">
                    <a:lumMod val="75000"/>
                  </a:schemeClr>
                </a:solidFill>
                <a:latin typeface="Arial" pitchFamily="34" charset="0"/>
                <a:cs typeface="Arial" pitchFamily="34" charset="0"/>
              </a:rPr>
              <a:t>αιτηθεί ο σπουδαστής Απαλλαγή με την ολοκλήρωση της Φοίτησης του. </a:t>
            </a:r>
          </a:p>
          <a:p>
            <a:r>
              <a:rPr lang="el-GR" sz="1100" dirty="0" smtClean="0">
                <a:solidFill>
                  <a:schemeClr val="accent1">
                    <a:lumMod val="75000"/>
                  </a:schemeClr>
                </a:solidFill>
                <a:latin typeface="Arial" pitchFamily="34" charset="0"/>
                <a:cs typeface="Arial" pitchFamily="34" charset="0"/>
              </a:rPr>
              <a:t>Η Πρακτική άσκηση ξεκινά την 1</a:t>
            </a:r>
            <a:r>
              <a:rPr lang="el-GR" sz="1100" baseline="30000" dirty="0" smtClean="0">
                <a:solidFill>
                  <a:schemeClr val="accent1">
                    <a:lumMod val="75000"/>
                  </a:schemeClr>
                </a:solidFill>
                <a:latin typeface="Arial" pitchFamily="34" charset="0"/>
                <a:cs typeface="Arial" pitchFamily="34" charset="0"/>
              </a:rPr>
              <a:t>η</a:t>
            </a:r>
            <a:r>
              <a:rPr lang="el-GR" sz="1100" dirty="0" smtClean="0">
                <a:solidFill>
                  <a:schemeClr val="accent1">
                    <a:lumMod val="75000"/>
                  </a:schemeClr>
                </a:solidFill>
                <a:latin typeface="Arial" pitchFamily="34" charset="0"/>
                <a:cs typeface="Arial" pitchFamily="34" charset="0"/>
              </a:rPr>
              <a:t> ή 15</a:t>
            </a:r>
            <a:r>
              <a:rPr lang="el-GR" sz="1100" baseline="30000" dirty="0" smtClean="0">
                <a:solidFill>
                  <a:schemeClr val="accent1">
                    <a:lumMod val="75000"/>
                  </a:schemeClr>
                </a:solidFill>
                <a:latin typeface="Arial" pitchFamily="34" charset="0"/>
                <a:cs typeface="Arial" pitchFamily="34" charset="0"/>
              </a:rPr>
              <a:t>η</a:t>
            </a:r>
            <a:r>
              <a:rPr lang="el-GR" sz="1100" dirty="0" smtClean="0">
                <a:solidFill>
                  <a:schemeClr val="accent1">
                    <a:lumMod val="75000"/>
                  </a:schemeClr>
                </a:solidFill>
                <a:latin typeface="Arial" pitchFamily="34" charset="0"/>
                <a:cs typeface="Arial" pitchFamily="34" charset="0"/>
              </a:rPr>
              <a:t>  κάθε μήνα, από την επιτυχή ολοκλήρωση του 2</a:t>
            </a:r>
            <a:r>
              <a:rPr lang="el-GR" sz="1100" baseline="30000" dirty="0" smtClean="0">
                <a:solidFill>
                  <a:schemeClr val="accent1">
                    <a:lumMod val="75000"/>
                  </a:schemeClr>
                </a:solidFill>
                <a:latin typeface="Arial" pitchFamily="34" charset="0"/>
                <a:cs typeface="Arial" pitchFamily="34" charset="0"/>
              </a:rPr>
              <a:t>ου</a:t>
            </a:r>
            <a:r>
              <a:rPr lang="el-GR" sz="1100" dirty="0" smtClean="0">
                <a:solidFill>
                  <a:schemeClr val="accent1">
                    <a:lumMod val="75000"/>
                  </a:schemeClr>
                </a:solidFill>
                <a:latin typeface="Arial" pitchFamily="34" charset="0"/>
                <a:cs typeface="Arial" pitchFamily="34" charset="0"/>
              </a:rPr>
              <a:t>  </a:t>
            </a:r>
            <a:r>
              <a:rPr lang="el-GR" sz="1100" dirty="0" err="1" smtClean="0">
                <a:solidFill>
                  <a:schemeClr val="accent1">
                    <a:lumMod val="75000"/>
                  </a:schemeClr>
                </a:solidFill>
                <a:latin typeface="Arial" pitchFamily="34" charset="0"/>
                <a:cs typeface="Arial" pitchFamily="34" charset="0"/>
              </a:rPr>
              <a:t>εξαμ</a:t>
            </a:r>
            <a:r>
              <a:rPr lang="el-GR" sz="1100" dirty="0" smtClean="0">
                <a:solidFill>
                  <a:schemeClr val="accent1">
                    <a:lumMod val="75000"/>
                  </a:schemeClr>
                </a:solidFill>
                <a:latin typeface="Arial" pitchFamily="34" charset="0"/>
                <a:cs typeface="Arial" pitchFamily="34" charset="0"/>
              </a:rPr>
              <a:t>. και μετά</a:t>
            </a:r>
            <a:r>
              <a:rPr lang="el-GR" sz="1100" dirty="0" smtClean="0">
                <a:solidFill>
                  <a:schemeClr val="accent1">
                    <a:lumMod val="75000"/>
                  </a:schemeClr>
                </a:solidFill>
                <a:latin typeface="Arial" pitchFamily="34" charset="0"/>
                <a:cs typeface="Arial" pitchFamily="34" charset="0"/>
              </a:rPr>
              <a:t>.</a:t>
            </a:r>
            <a:endParaRPr lang="el-GR" sz="1100"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2290266"/>
          </a:xfrm>
        </p:spPr>
        <p:txBody>
          <a:bodyPr>
            <a:normAutofit fontScale="90000"/>
          </a:bodyPr>
          <a:lstStyle/>
          <a:p>
            <a:r>
              <a:rPr lang="el-GR" b="1" dirty="0" smtClean="0">
                <a:solidFill>
                  <a:schemeClr val="accent3">
                    <a:lumMod val="50000"/>
                  </a:schemeClr>
                </a:solidFill>
              </a:rPr>
              <a:t>Για να δείτε αναλυτικά τη διαδικασία, το </a:t>
            </a:r>
            <a:r>
              <a:rPr lang="el-GR" b="1" dirty="0" err="1" smtClean="0">
                <a:solidFill>
                  <a:schemeClr val="accent3">
                    <a:lumMod val="50000"/>
                  </a:schemeClr>
                </a:solidFill>
              </a:rPr>
              <a:t>φ.ε.κ</a:t>
            </a:r>
            <a:r>
              <a:rPr lang="el-GR" b="1" dirty="0" smtClean="0">
                <a:solidFill>
                  <a:schemeClr val="accent3">
                    <a:lumMod val="50000"/>
                  </a:schemeClr>
                </a:solidFill>
              </a:rPr>
              <a:t>., την εγκύκλιο καθώς και συνεργαζόμενες επιχειρήσεις, επισκεφτείτε το </a:t>
            </a:r>
            <a:r>
              <a:rPr lang="en-US" b="1" dirty="0" smtClean="0">
                <a:solidFill>
                  <a:schemeClr val="accent3">
                    <a:lumMod val="50000"/>
                  </a:schemeClr>
                </a:solidFill>
              </a:rPr>
              <a:t>site </a:t>
            </a:r>
            <a:r>
              <a:rPr lang="el-GR" b="1" dirty="0" smtClean="0">
                <a:solidFill>
                  <a:schemeClr val="accent3">
                    <a:lumMod val="50000"/>
                  </a:schemeClr>
                </a:solidFill>
              </a:rPr>
              <a:t>μας </a:t>
            </a:r>
            <a:r>
              <a:rPr lang="en-US" b="1" dirty="0" smtClean="0">
                <a:solidFill>
                  <a:schemeClr val="accent3">
                    <a:lumMod val="50000"/>
                  </a:schemeClr>
                </a:solidFill>
              </a:rPr>
              <a:t>: </a:t>
            </a:r>
            <a:endParaRPr lang="el-GR" b="1" dirty="0">
              <a:solidFill>
                <a:schemeClr val="accent3">
                  <a:lumMod val="50000"/>
                </a:schemeClr>
              </a:solidFill>
            </a:endParaRPr>
          </a:p>
        </p:txBody>
      </p:sp>
      <p:sp>
        <p:nvSpPr>
          <p:cNvPr id="3" name="2 - Θέση περιεχομένου"/>
          <p:cNvSpPr>
            <a:spLocks noGrp="1"/>
          </p:cNvSpPr>
          <p:nvPr>
            <p:ph sz="quarter" idx="1"/>
          </p:nvPr>
        </p:nvSpPr>
        <p:spPr>
          <a:xfrm>
            <a:off x="611560" y="3140968"/>
            <a:ext cx="7467600" cy="3332984"/>
          </a:xfrm>
        </p:spPr>
        <p:txBody>
          <a:bodyPr/>
          <a:lstStyle/>
          <a:p>
            <a:pPr>
              <a:buNone/>
            </a:pPr>
            <a:r>
              <a:rPr lang="en-US" dirty="0" smtClean="0">
                <a:solidFill>
                  <a:schemeClr val="bg2">
                    <a:lumMod val="50000"/>
                  </a:schemeClr>
                </a:solidFill>
                <a:hlinkClick r:id="rId2"/>
              </a:rPr>
              <a:t>http://www.diek.gr/</a:t>
            </a:r>
            <a:endParaRPr lang="en-US"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6632"/>
            <a:ext cx="7467600" cy="2664296"/>
          </a:xfrm>
        </p:spPr>
        <p:txBody>
          <a:bodyPr>
            <a:normAutofit fontScale="90000"/>
          </a:bodyPr>
          <a:lstStyle/>
          <a:p>
            <a:r>
              <a:rPr lang="el-GR" sz="2200" dirty="0" smtClean="0">
                <a:solidFill>
                  <a:schemeClr val="accent3">
                    <a:lumMod val="50000"/>
                  </a:schemeClr>
                </a:solidFill>
              </a:rPr>
              <a:t/>
            </a:r>
            <a:br>
              <a:rPr lang="el-GR" sz="2200" dirty="0" smtClean="0">
                <a:solidFill>
                  <a:schemeClr val="accent3">
                    <a:lumMod val="50000"/>
                  </a:schemeClr>
                </a:solidFill>
              </a:rPr>
            </a:br>
            <a:r>
              <a:rPr lang="el-GR" sz="2200" dirty="0" smtClean="0">
                <a:solidFill>
                  <a:schemeClr val="accent3">
                    <a:lumMod val="50000"/>
                  </a:schemeClr>
                </a:solidFill>
              </a:rPr>
              <a:t>ΠΡΑΚΤΙΚΗ ΑΣΚΗΣΗ Ή </a:t>
            </a:r>
            <a:r>
              <a:rPr lang="el-GR" sz="2200" dirty="0" smtClean="0">
                <a:solidFill>
                  <a:schemeClr val="accent3">
                    <a:lumMod val="50000"/>
                  </a:schemeClr>
                </a:solidFill>
              </a:rPr>
              <a:t>ΟΛΙΚΗ ΑΠΑΛΛΑΓΗ </a:t>
            </a:r>
            <a:r>
              <a:rPr lang="el-GR" sz="2200" dirty="0" smtClean="0">
                <a:solidFill>
                  <a:schemeClr val="accent3">
                    <a:lumMod val="50000"/>
                  </a:schemeClr>
                </a:solidFill>
              </a:rPr>
              <a:t/>
            </a:r>
            <a:br>
              <a:rPr lang="el-GR" sz="2200" dirty="0" smtClean="0">
                <a:solidFill>
                  <a:schemeClr val="accent3">
                    <a:lumMod val="50000"/>
                  </a:schemeClr>
                </a:solidFill>
              </a:rPr>
            </a:br>
            <a:r>
              <a:rPr lang="el-GR" sz="2200" dirty="0" smtClean="0">
                <a:solidFill>
                  <a:schemeClr val="accent3">
                    <a:lumMod val="50000"/>
                  </a:schemeClr>
                </a:solidFill>
              </a:rPr>
              <a:t>ΟΛΟΚΛΗΡΩΣΗ  ΦΟΙΤΗΣΗΣ                     Β.Ε.Κ. ( </a:t>
            </a:r>
            <a:r>
              <a:rPr lang="el-GR" sz="2200" dirty="0" err="1" smtClean="0">
                <a:solidFill>
                  <a:schemeClr val="accent3">
                    <a:lumMod val="50000"/>
                  </a:schemeClr>
                </a:solidFill>
              </a:rPr>
              <a:t>Βεβαιωση</a:t>
            </a:r>
            <a:r>
              <a:rPr lang="el-GR" sz="2200" dirty="0" smtClean="0">
                <a:solidFill>
                  <a:schemeClr val="accent3">
                    <a:lumMod val="50000"/>
                  </a:schemeClr>
                </a:solidFill>
              </a:rPr>
              <a:t> </a:t>
            </a:r>
            <a:r>
              <a:rPr lang="el-GR" sz="2200" dirty="0" err="1" smtClean="0">
                <a:solidFill>
                  <a:schemeClr val="accent3">
                    <a:lumMod val="50000"/>
                  </a:schemeClr>
                </a:solidFill>
              </a:rPr>
              <a:t>Επαγγελματικησ</a:t>
            </a:r>
            <a:r>
              <a:rPr lang="el-GR" sz="2200" dirty="0" smtClean="0">
                <a:solidFill>
                  <a:schemeClr val="accent3">
                    <a:lumMod val="50000"/>
                  </a:schemeClr>
                </a:solidFill>
              </a:rPr>
              <a:t>  </a:t>
            </a:r>
            <a:r>
              <a:rPr lang="el-GR" sz="2200" dirty="0" err="1" smtClean="0">
                <a:solidFill>
                  <a:schemeClr val="accent3">
                    <a:lumMod val="50000"/>
                  </a:schemeClr>
                </a:solidFill>
              </a:rPr>
              <a:t>Κατάρτισησ</a:t>
            </a:r>
            <a:r>
              <a:rPr lang="el-GR" sz="2200" dirty="0" smtClean="0">
                <a:solidFill>
                  <a:schemeClr val="accent3">
                    <a:lumMod val="50000"/>
                  </a:schemeClr>
                </a:solidFill>
              </a:rPr>
              <a:t> )                     </a:t>
            </a:r>
            <a:r>
              <a:rPr lang="el-GR" sz="2200" dirty="0" err="1" smtClean="0">
                <a:solidFill>
                  <a:schemeClr val="accent3">
                    <a:lumMod val="50000"/>
                  </a:schemeClr>
                </a:solidFill>
              </a:rPr>
              <a:t>ΕΟΠΠΕΠ</a:t>
            </a:r>
            <a:r>
              <a:rPr lang="el-GR" sz="2200" dirty="0" smtClean="0">
                <a:solidFill>
                  <a:schemeClr val="accent3">
                    <a:lumMod val="50000"/>
                  </a:schemeClr>
                </a:solidFill>
              </a:rPr>
              <a:t> </a:t>
            </a:r>
            <a:br>
              <a:rPr lang="el-GR" sz="2200" dirty="0" smtClean="0">
                <a:solidFill>
                  <a:schemeClr val="accent3">
                    <a:lumMod val="50000"/>
                  </a:schemeClr>
                </a:solidFill>
              </a:rPr>
            </a:br>
            <a:r>
              <a:rPr lang="el-GR" sz="2200" dirty="0" smtClean="0">
                <a:solidFill>
                  <a:schemeClr val="accent3">
                    <a:lumMod val="50000"/>
                  </a:schemeClr>
                </a:solidFill>
              </a:rPr>
              <a:t> – ΕΓΓΡΑΦΗ ΣΤΟ ΜΗΤΡΩΟ – ΤΡΑΠΕΖΑ ΘΕΜΑΤΩΝ – ΕΞΕΤΑΣΕΙΣ ΠΙΣΤΟΠΟΙΗΣΗΣ </a:t>
            </a:r>
            <a:br>
              <a:rPr lang="el-GR" sz="2200" dirty="0" smtClean="0">
                <a:solidFill>
                  <a:schemeClr val="accent3">
                    <a:lumMod val="50000"/>
                  </a:schemeClr>
                </a:solidFill>
              </a:rPr>
            </a:br>
            <a:r>
              <a:rPr lang="el-GR" sz="2200" dirty="0" smtClean="0">
                <a:solidFill>
                  <a:schemeClr val="accent3">
                    <a:lumMod val="50000"/>
                  </a:schemeClr>
                </a:solidFill>
              </a:rPr>
              <a:t/>
            </a:r>
            <a:br>
              <a:rPr lang="el-GR" sz="2200" dirty="0" smtClean="0">
                <a:solidFill>
                  <a:schemeClr val="accent3">
                    <a:lumMod val="50000"/>
                  </a:schemeClr>
                </a:solidFill>
              </a:rPr>
            </a:br>
            <a:r>
              <a:rPr lang="el-GR" dirty="0" smtClean="0">
                <a:solidFill>
                  <a:schemeClr val="accent3">
                    <a:lumMod val="50000"/>
                  </a:schemeClr>
                </a:solidFill>
              </a:rPr>
              <a:t/>
            </a:r>
            <a:br>
              <a:rPr lang="el-GR" dirty="0" smtClean="0">
                <a:solidFill>
                  <a:schemeClr val="accent3">
                    <a:lumMod val="50000"/>
                  </a:schemeClr>
                </a:solidFill>
              </a:rPr>
            </a:br>
            <a:endParaRPr lang="el-GR" dirty="0">
              <a:solidFill>
                <a:schemeClr val="accent3">
                  <a:lumMod val="50000"/>
                </a:schemeClr>
              </a:solidFill>
            </a:endParaRPr>
          </a:p>
        </p:txBody>
      </p:sp>
      <p:graphicFrame>
        <p:nvGraphicFramePr>
          <p:cNvPr id="4" name="3 - Θέση περιεχομένου"/>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Δεξιό βέλος"/>
          <p:cNvSpPr/>
          <p:nvPr/>
        </p:nvSpPr>
        <p:spPr>
          <a:xfrm>
            <a:off x="4283968" y="476672"/>
            <a:ext cx="9784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εξιό βέλος"/>
          <p:cNvSpPr/>
          <p:nvPr/>
        </p:nvSpPr>
        <p:spPr>
          <a:xfrm>
            <a:off x="4499992" y="764704"/>
            <a:ext cx="9784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6300192" y="188640"/>
            <a:ext cx="97840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850106"/>
          </a:xfrm>
        </p:spPr>
        <p:txBody>
          <a:bodyPr>
            <a:normAutofit fontScale="90000"/>
          </a:bodyPr>
          <a:lstStyle/>
          <a:p>
            <a:r>
              <a:rPr lang="el-GR" b="1" dirty="0" smtClean="0">
                <a:solidFill>
                  <a:schemeClr val="accent4">
                    <a:lumMod val="50000"/>
                  </a:schemeClr>
                </a:solidFill>
              </a:rPr>
              <a:t>Διαδικασία </a:t>
            </a:r>
            <a:r>
              <a:rPr lang="el-GR" b="1" dirty="0" err="1" smtClean="0">
                <a:solidFill>
                  <a:schemeClr val="accent4">
                    <a:lumMod val="50000"/>
                  </a:schemeClr>
                </a:solidFill>
              </a:rPr>
              <a:t>υλοποίηση</a:t>
            </a:r>
            <a:r>
              <a:rPr lang="el-GR" sz="3100" b="1" dirty="0" err="1" smtClean="0">
                <a:solidFill>
                  <a:schemeClr val="accent4">
                    <a:lumMod val="50000"/>
                  </a:schemeClr>
                </a:solidFill>
              </a:rPr>
              <a:t>σ</a:t>
            </a:r>
            <a:r>
              <a:rPr lang="el-GR" b="1" dirty="0" smtClean="0">
                <a:solidFill>
                  <a:schemeClr val="accent4">
                    <a:lumMod val="50000"/>
                  </a:schemeClr>
                </a:solidFill>
              </a:rPr>
              <a:t> </a:t>
            </a:r>
            <a:r>
              <a:rPr lang="el-GR" b="1" dirty="0" smtClean="0">
                <a:solidFill>
                  <a:schemeClr val="accent4">
                    <a:lumMod val="50000"/>
                  </a:schemeClr>
                </a:solidFill>
              </a:rPr>
              <a:t>συνεχή και άμεση επικοινωνία με το γραφείο Π.Α.</a:t>
            </a:r>
            <a:endParaRPr lang="el-GR" b="1" dirty="0">
              <a:solidFill>
                <a:schemeClr val="accent4">
                  <a:lumMod val="50000"/>
                </a:schemeClr>
              </a:solidFill>
            </a:endParaRPr>
          </a:p>
        </p:txBody>
      </p:sp>
      <p:sp>
        <p:nvSpPr>
          <p:cNvPr id="3" name="2 - Θέση περιεχομένου"/>
          <p:cNvSpPr>
            <a:spLocks noGrp="1"/>
          </p:cNvSpPr>
          <p:nvPr>
            <p:ph sz="quarter" idx="1"/>
          </p:nvPr>
        </p:nvSpPr>
        <p:spPr>
          <a:xfrm>
            <a:off x="395536" y="1340768"/>
            <a:ext cx="7992888" cy="5133184"/>
          </a:xfrm>
        </p:spPr>
        <p:txBody>
          <a:bodyPr/>
          <a:lstStyle/>
          <a:p>
            <a:pPr>
              <a:buNone/>
            </a:pPr>
            <a:r>
              <a:rPr lang="el-GR" dirty="0" smtClean="0">
                <a:solidFill>
                  <a:schemeClr val="accent1">
                    <a:lumMod val="75000"/>
                  </a:schemeClr>
                </a:solidFill>
              </a:rPr>
              <a:t>Α) Εύρεση της Επιχείρησης, είτε από το αρχείο του Γραφείου Διασύνδεσης, είτε δικής σας Επιλογής. </a:t>
            </a:r>
            <a:endParaRPr lang="el-GR" dirty="0">
              <a:solidFill>
                <a:schemeClr val="accent1">
                  <a:lumMod val="75000"/>
                </a:schemeClr>
              </a:solidFill>
            </a:endParaRPr>
          </a:p>
        </p:txBody>
      </p:sp>
      <p:pic>
        <p:nvPicPr>
          <p:cNvPr id="4" name="3 - Εικόνα" descr="15036718771866696923.png"/>
          <p:cNvPicPr>
            <a:picLocks noChangeAspect="1"/>
          </p:cNvPicPr>
          <p:nvPr/>
        </p:nvPicPr>
        <p:blipFill>
          <a:blip r:embed="rId2" cstate="print"/>
          <a:stretch>
            <a:fillRect/>
          </a:stretch>
        </p:blipFill>
        <p:spPr>
          <a:xfrm>
            <a:off x="4932040" y="2420888"/>
            <a:ext cx="1428750" cy="952500"/>
          </a:xfrm>
          <a:prstGeom prst="rect">
            <a:avLst/>
          </a:prstGeom>
        </p:spPr>
      </p:pic>
      <p:pic>
        <p:nvPicPr>
          <p:cNvPr id="5" name="4 - Εικόνα" descr="15036723351457204924.png"/>
          <p:cNvPicPr>
            <a:picLocks noChangeAspect="1"/>
          </p:cNvPicPr>
          <p:nvPr/>
        </p:nvPicPr>
        <p:blipFill>
          <a:blip r:embed="rId3" cstate="print"/>
          <a:stretch>
            <a:fillRect/>
          </a:stretch>
        </p:blipFill>
        <p:spPr>
          <a:xfrm>
            <a:off x="2771800" y="2420888"/>
            <a:ext cx="1428750" cy="952500"/>
          </a:xfrm>
          <a:prstGeom prst="rect">
            <a:avLst/>
          </a:prstGeom>
        </p:spPr>
      </p:pic>
      <p:pic>
        <p:nvPicPr>
          <p:cNvPr id="6" name="5 - Εικόνα" descr="1503671652382022126.png"/>
          <p:cNvPicPr>
            <a:picLocks noChangeAspect="1"/>
          </p:cNvPicPr>
          <p:nvPr/>
        </p:nvPicPr>
        <p:blipFill>
          <a:blip r:embed="rId4" cstate="print"/>
          <a:stretch>
            <a:fillRect/>
          </a:stretch>
        </p:blipFill>
        <p:spPr>
          <a:xfrm>
            <a:off x="7020272" y="2276872"/>
            <a:ext cx="1428750" cy="952500"/>
          </a:xfrm>
          <a:prstGeom prst="rect">
            <a:avLst/>
          </a:prstGeom>
        </p:spPr>
      </p:pic>
      <p:pic>
        <p:nvPicPr>
          <p:cNvPr id="7" name="6 - Εικόνα" descr="1503671580858840100.png"/>
          <p:cNvPicPr>
            <a:picLocks noChangeAspect="1"/>
          </p:cNvPicPr>
          <p:nvPr/>
        </p:nvPicPr>
        <p:blipFill>
          <a:blip r:embed="rId5" cstate="print"/>
          <a:stretch>
            <a:fillRect/>
          </a:stretch>
        </p:blipFill>
        <p:spPr>
          <a:xfrm>
            <a:off x="2843808" y="4365104"/>
            <a:ext cx="1428750" cy="952500"/>
          </a:xfrm>
          <a:prstGeom prst="rect">
            <a:avLst/>
          </a:prstGeom>
        </p:spPr>
      </p:pic>
      <p:pic>
        <p:nvPicPr>
          <p:cNvPr id="8" name="7 - Εικόνα" descr="15036716641083382157.png"/>
          <p:cNvPicPr>
            <a:picLocks noChangeAspect="1"/>
          </p:cNvPicPr>
          <p:nvPr/>
        </p:nvPicPr>
        <p:blipFill>
          <a:blip r:embed="rId6" cstate="print"/>
          <a:stretch>
            <a:fillRect/>
          </a:stretch>
        </p:blipFill>
        <p:spPr>
          <a:xfrm>
            <a:off x="4211960" y="3356992"/>
            <a:ext cx="1428750" cy="952500"/>
          </a:xfrm>
          <a:prstGeom prst="rect">
            <a:avLst/>
          </a:prstGeom>
        </p:spPr>
      </p:pic>
      <p:pic>
        <p:nvPicPr>
          <p:cNvPr id="9" name="8 - Εικόνα" descr="1503671849537602442.png"/>
          <p:cNvPicPr>
            <a:picLocks noChangeAspect="1"/>
          </p:cNvPicPr>
          <p:nvPr/>
        </p:nvPicPr>
        <p:blipFill>
          <a:blip r:embed="rId7" cstate="print"/>
          <a:stretch>
            <a:fillRect/>
          </a:stretch>
        </p:blipFill>
        <p:spPr>
          <a:xfrm>
            <a:off x="3707904" y="5661248"/>
            <a:ext cx="1428750" cy="952500"/>
          </a:xfrm>
          <a:prstGeom prst="rect">
            <a:avLst/>
          </a:prstGeom>
        </p:spPr>
      </p:pic>
      <p:pic>
        <p:nvPicPr>
          <p:cNvPr id="10" name="9 - Εικόνα" descr="1503672094154361607.png"/>
          <p:cNvPicPr>
            <a:picLocks noChangeAspect="1"/>
          </p:cNvPicPr>
          <p:nvPr/>
        </p:nvPicPr>
        <p:blipFill>
          <a:blip r:embed="rId8" cstate="print"/>
          <a:stretch>
            <a:fillRect/>
          </a:stretch>
        </p:blipFill>
        <p:spPr>
          <a:xfrm>
            <a:off x="7236296" y="4365104"/>
            <a:ext cx="1428750" cy="952500"/>
          </a:xfrm>
          <a:prstGeom prst="rect">
            <a:avLst/>
          </a:prstGeom>
        </p:spPr>
      </p:pic>
      <p:pic>
        <p:nvPicPr>
          <p:cNvPr id="11" name="10 - Εικόνα" descr="1503672286582451765.jpg"/>
          <p:cNvPicPr>
            <a:picLocks noChangeAspect="1"/>
          </p:cNvPicPr>
          <p:nvPr/>
        </p:nvPicPr>
        <p:blipFill>
          <a:blip r:embed="rId9" cstate="print"/>
          <a:stretch>
            <a:fillRect/>
          </a:stretch>
        </p:blipFill>
        <p:spPr>
          <a:xfrm>
            <a:off x="1331640" y="5661248"/>
            <a:ext cx="1428750" cy="952500"/>
          </a:xfrm>
          <a:prstGeom prst="rect">
            <a:avLst/>
          </a:prstGeom>
        </p:spPr>
      </p:pic>
      <p:pic>
        <p:nvPicPr>
          <p:cNvPr id="12" name="11 - Εικόνα" descr="1503672212465588862.png"/>
          <p:cNvPicPr>
            <a:picLocks noChangeAspect="1"/>
          </p:cNvPicPr>
          <p:nvPr/>
        </p:nvPicPr>
        <p:blipFill>
          <a:blip r:embed="rId10" cstate="print"/>
          <a:stretch>
            <a:fillRect/>
          </a:stretch>
        </p:blipFill>
        <p:spPr>
          <a:xfrm>
            <a:off x="6300192" y="3356992"/>
            <a:ext cx="1428750" cy="952500"/>
          </a:xfrm>
          <a:prstGeom prst="rect">
            <a:avLst/>
          </a:prstGeom>
        </p:spPr>
      </p:pic>
      <p:pic>
        <p:nvPicPr>
          <p:cNvPr id="13" name="12 - Εικόνα" descr="1503672411646789837.png"/>
          <p:cNvPicPr>
            <a:picLocks noChangeAspect="1"/>
          </p:cNvPicPr>
          <p:nvPr/>
        </p:nvPicPr>
        <p:blipFill>
          <a:blip r:embed="rId11" cstate="print"/>
          <a:stretch>
            <a:fillRect/>
          </a:stretch>
        </p:blipFill>
        <p:spPr>
          <a:xfrm>
            <a:off x="5508104" y="4437112"/>
            <a:ext cx="1428750" cy="952500"/>
          </a:xfrm>
          <a:prstGeom prst="rect">
            <a:avLst/>
          </a:prstGeom>
        </p:spPr>
      </p:pic>
      <p:pic>
        <p:nvPicPr>
          <p:cNvPr id="14" name="13 - Εικόνα" descr="15036724281346939536.png"/>
          <p:cNvPicPr>
            <a:picLocks noChangeAspect="1"/>
          </p:cNvPicPr>
          <p:nvPr/>
        </p:nvPicPr>
        <p:blipFill>
          <a:blip r:embed="rId12" cstate="print"/>
          <a:stretch>
            <a:fillRect/>
          </a:stretch>
        </p:blipFill>
        <p:spPr>
          <a:xfrm>
            <a:off x="1331640" y="3356992"/>
            <a:ext cx="1428750" cy="952500"/>
          </a:xfrm>
          <a:prstGeom prst="rect">
            <a:avLst/>
          </a:prstGeom>
        </p:spPr>
      </p:pic>
      <p:pic>
        <p:nvPicPr>
          <p:cNvPr id="15" name="14 - Εικόνα" descr="15036724371731700742.png"/>
          <p:cNvPicPr>
            <a:picLocks noChangeAspect="1"/>
          </p:cNvPicPr>
          <p:nvPr/>
        </p:nvPicPr>
        <p:blipFill>
          <a:blip r:embed="rId13" cstate="print"/>
          <a:stretch>
            <a:fillRect/>
          </a:stretch>
        </p:blipFill>
        <p:spPr>
          <a:xfrm>
            <a:off x="6300192" y="5661248"/>
            <a:ext cx="1428750" cy="952500"/>
          </a:xfrm>
          <a:prstGeom prst="rect">
            <a:avLst/>
          </a:prstGeom>
        </p:spPr>
      </p:pic>
      <p:pic>
        <p:nvPicPr>
          <p:cNvPr id="16" name="15 - Εικόνα" descr="15036724481667589223.png"/>
          <p:cNvPicPr>
            <a:picLocks noChangeAspect="1"/>
          </p:cNvPicPr>
          <p:nvPr/>
        </p:nvPicPr>
        <p:blipFill>
          <a:blip r:embed="rId14" cstate="print"/>
          <a:stretch>
            <a:fillRect/>
          </a:stretch>
        </p:blipFill>
        <p:spPr>
          <a:xfrm>
            <a:off x="323528" y="4365104"/>
            <a:ext cx="1428750" cy="952500"/>
          </a:xfrm>
          <a:prstGeom prst="rect">
            <a:avLst/>
          </a:prstGeom>
        </p:spPr>
      </p:pic>
      <p:pic>
        <p:nvPicPr>
          <p:cNvPr id="17" name="16 - Εικόνα" descr="15036724601467475832.png"/>
          <p:cNvPicPr>
            <a:picLocks noChangeAspect="1"/>
          </p:cNvPicPr>
          <p:nvPr/>
        </p:nvPicPr>
        <p:blipFill>
          <a:blip r:embed="rId15" cstate="print"/>
          <a:stretch>
            <a:fillRect/>
          </a:stretch>
        </p:blipFill>
        <p:spPr>
          <a:xfrm>
            <a:off x="323528" y="2204864"/>
            <a:ext cx="1428750" cy="952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accent3">
                    <a:lumMod val="50000"/>
                  </a:schemeClr>
                </a:solidFill>
              </a:rPr>
              <a:t>Β)  Προετοιμασία -  </a:t>
            </a:r>
            <a:r>
              <a:rPr lang="el-GR" b="1" dirty="0" err="1" smtClean="0">
                <a:solidFill>
                  <a:schemeClr val="accent3">
                    <a:lumMod val="50000"/>
                  </a:schemeClr>
                </a:solidFill>
              </a:rPr>
              <a:t>ατομικου</a:t>
            </a:r>
            <a:r>
              <a:rPr lang="el-GR" b="1" dirty="0" smtClean="0">
                <a:solidFill>
                  <a:schemeClr val="accent3">
                    <a:lumMod val="50000"/>
                  </a:schemeClr>
                </a:solidFill>
              </a:rPr>
              <a:t> </a:t>
            </a:r>
            <a:r>
              <a:rPr lang="el-GR" b="1" dirty="0" err="1" smtClean="0">
                <a:solidFill>
                  <a:schemeClr val="accent3">
                    <a:lumMod val="50000"/>
                  </a:schemeClr>
                </a:solidFill>
              </a:rPr>
              <a:t>φακελου</a:t>
            </a:r>
            <a:r>
              <a:rPr lang="el-GR" b="1" dirty="0" smtClean="0">
                <a:solidFill>
                  <a:schemeClr val="accent3">
                    <a:lumMod val="50000"/>
                  </a:schemeClr>
                </a:solidFill>
              </a:rPr>
              <a:t/>
            </a:r>
            <a:br>
              <a:rPr lang="el-GR" b="1" dirty="0" smtClean="0">
                <a:solidFill>
                  <a:schemeClr val="accent3">
                    <a:lumMod val="50000"/>
                  </a:schemeClr>
                </a:solidFill>
              </a:rPr>
            </a:br>
            <a:r>
              <a:rPr lang="el-GR" b="1" dirty="0" smtClean="0">
                <a:solidFill>
                  <a:schemeClr val="accent3">
                    <a:lumMod val="50000"/>
                  </a:schemeClr>
                </a:solidFill>
              </a:rPr>
              <a:t>                          </a:t>
            </a:r>
            <a:r>
              <a:rPr lang="en-US" b="1" dirty="0" smtClean="0">
                <a:solidFill>
                  <a:schemeClr val="accent3">
                    <a:lumMod val="50000"/>
                  </a:schemeClr>
                </a:solidFill>
              </a:rPr>
              <a:t>- </a:t>
            </a:r>
            <a:r>
              <a:rPr lang="el-GR" b="1" dirty="0" smtClean="0">
                <a:solidFill>
                  <a:schemeClr val="accent3">
                    <a:lumMod val="50000"/>
                  </a:schemeClr>
                </a:solidFill>
              </a:rPr>
              <a:t> </a:t>
            </a:r>
            <a:r>
              <a:rPr lang="el-GR" b="1" dirty="0" err="1" smtClean="0">
                <a:solidFill>
                  <a:schemeClr val="accent3">
                    <a:lumMod val="50000"/>
                  </a:schemeClr>
                </a:solidFill>
              </a:rPr>
              <a:t>βιογραφικου</a:t>
            </a:r>
            <a:endParaRPr lang="el-GR" b="1" dirty="0">
              <a:solidFill>
                <a:schemeClr val="accent3">
                  <a:lumMod val="50000"/>
                </a:schemeClr>
              </a:solidFill>
            </a:endParaRPr>
          </a:p>
        </p:txBody>
      </p:sp>
      <p:sp>
        <p:nvSpPr>
          <p:cNvPr id="3" name="2 - Θέση περιεχομένου"/>
          <p:cNvSpPr>
            <a:spLocks noGrp="1"/>
          </p:cNvSpPr>
          <p:nvPr>
            <p:ph sz="quarter" idx="1"/>
          </p:nvPr>
        </p:nvSpPr>
        <p:spPr/>
        <p:txBody>
          <a:bodyPr/>
          <a:lstStyle/>
          <a:p>
            <a:r>
              <a:rPr lang="el-GR" dirty="0" smtClean="0">
                <a:solidFill>
                  <a:schemeClr val="accent1">
                    <a:lumMod val="75000"/>
                  </a:schemeClr>
                </a:solidFill>
              </a:rPr>
              <a:t>Βιογραφικό </a:t>
            </a:r>
            <a:r>
              <a:rPr lang="el-GR" dirty="0" smtClean="0">
                <a:solidFill>
                  <a:schemeClr val="accent1">
                    <a:lumMod val="75000"/>
                  </a:schemeClr>
                </a:solidFill>
              </a:rPr>
              <a:t>Σημείωμα, ένα έγγραφο που σας επιτρέπει να παρουσιάσετε τις δεξιότητες και τα προσόντα σας με τρόπο σαφή και αποτελεσματικό</a:t>
            </a:r>
          </a:p>
          <a:p>
            <a:pPr>
              <a:buNone/>
            </a:pPr>
            <a:r>
              <a:rPr lang="en-US" dirty="0" smtClean="0">
                <a:solidFill>
                  <a:schemeClr val="bg2">
                    <a:lumMod val="75000"/>
                  </a:schemeClr>
                </a:solidFill>
                <a:hlinkClick r:id="rId3"/>
              </a:rPr>
              <a:t>https</a:t>
            </a:r>
            <a:r>
              <a:rPr lang="en-US" dirty="0" smtClean="0">
                <a:solidFill>
                  <a:schemeClr val="bg2">
                    <a:lumMod val="75000"/>
                  </a:schemeClr>
                </a:solidFill>
                <a:hlinkClick r:id="rId3"/>
              </a:rPr>
              <a:t>://</a:t>
            </a:r>
            <a:r>
              <a:rPr lang="en-US" dirty="0" smtClean="0">
                <a:solidFill>
                  <a:schemeClr val="bg2">
                    <a:lumMod val="75000"/>
                  </a:schemeClr>
                </a:solidFill>
                <a:hlinkClick r:id="rId3"/>
              </a:rPr>
              <a:t>europass.cedefop.europa.eu/el/taxonomy/term/86</a:t>
            </a:r>
            <a:endParaRPr lang="el-GR" dirty="0" smtClean="0">
              <a:solidFill>
                <a:schemeClr val="bg2">
                  <a:lumMod val="75000"/>
                </a:schemeClr>
              </a:solidFill>
            </a:endParaRPr>
          </a:p>
          <a:p>
            <a:r>
              <a:rPr lang="el-GR" dirty="0" smtClean="0">
                <a:solidFill>
                  <a:schemeClr val="accent1">
                    <a:lumMod val="75000"/>
                  </a:schemeClr>
                </a:solidFill>
              </a:rPr>
              <a:t>Χρήσιμα εργαλεία για την προετοιμασία του ατομικού σου φακέλου προσόντων και δεξιοτήτων είναι τα</a:t>
            </a:r>
            <a:r>
              <a:rPr lang="en-US" dirty="0" smtClean="0">
                <a:solidFill>
                  <a:schemeClr val="accent1">
                    <a:lumMod val="75000"/>
                  </a:schemeClr>
                </a:solidFill>
              </a:rPr>
              <a:t>:  </a:t>
            </a:r>
            <a:r>
              <a:rPr lang="el-GR" dirty="0" smtClean="0">
                <a:solidFill>
                  <a:schemeClr val="accent1">
                    <a:lumMod val="75000"/>
                  </a:schemeClr>
                </a:solidFill>
              </a:rPr>
              <a:t> </a:t>
            </a:r>
          </a:p>
          <a:p>
            <a:pPr>
              <a:buNone/>
            </a:pPr>
            <a:r>
              <a:rPr lang="el-GR" dirty="0" smtClean="0">
                <a:solidFill>
                  <a:schemeClr val="accent1">
                    <a:lumMod val="75000"/>
                  </a:schemeClr>
                </a:solidFill>
              </a:rPr>
              <a:t> </a:t>
            </a:r>
            <a:r>
              <a:rPr lang="el-GR" dirty="0" smtClean="0">
                <a:solidFill>
                  <a:schemeClr val="accent1">
                    <a:lumMod val="75000"/>
                  </a:schemeClr>
                </a:solidFill>
                <a:hlinkClick r:id="rId4"/>
              </a:rPr>
              <a:t>e-</a:t>
            </a:r>
            <a:r>
              <a:rPr lang="el-GR" dirty="0" err="1" smtClean="0">
                <a:solidFill>
                  <a:schemeClr val="accent1">
                    <a:lumMod val="75000"/>
                  </a:schemeClr>
                </a:solidFill>
                <a:hlinkClick r:id="rId4"/>
              </a:rPr>
              <a:t>portfolio</a:t>
            </a:r>
            <a:r>
              <a:rPr lang="el-GR" dirty="0" smtClean="0">
                <a:solidFill>
                  <a:schemeClr val="accent1">
                    <a:lumMod val="75000"/>
                  </a:schemeClr>
                </a:solidFill>
                <a:hlinkClick r:id="rId4"/>
              </a:rPr>
              <a:t> </a:t>
            </a:r>
            <a:r>
              <a:rPr lang="el-GR" dirty="0" smtClean="0">
                <a:solidFill>
                  <a:schemeClr val="accent1">
                    <a:lumMod val="75000"/>
                  </a:schemeClr>
                </a:solidFill>
              </a:rPr>
              <a:t>   και    </a:t>
            </a:r>
            <a:r>
              <a:rPr lang="en-US" u="sng" dirty="0" smtClean="0">
                <a:solidFill>
                  <a:schemeClr val="bg2">
                    <a:lumMod val="50000"/>
                  </a:schemeClr>
                </a:solidFill>
              </a:rPr>
              <a:t>http</a:t>
            </a:r>
            <a:r>
              <a:rPr lang="en-US" u="sng" dirty="0" smtClean="0">
                <a:solidFill>
                  <a:schemeClr val="bg2">
                    <a:lumMod val="50000"/>
                  </a:schemeClr>
                </a:solidFill>
              </a:rPr>
              <a:t>://www.eoppep.gr/teens</a:t>
            </a:r>
            <a:r>
              <a:rPr lang="en-US" u="sng" dirty="0" smtClean="0">
                <a:solidFill>
                  <a:schemeClr val="bg2">
                    <a:lumMod val="50000"/>
                  </a:schemeClr>
                </a:solidFill>
              </a:rPr>
              <a:t>/</a:t>
            </a:r>
            <a:endParaRPr lang="el-GR" dirty="0" smtClean="0">
              <a:solidFill>
                <a:schemeClr val="accent1">
                  <a:lumMod val="75000"/>
                </a:schemeClr>
              </a:solidFill>
            </a:endParaRPr>
          </a:p>
          <a:p>
            <a:pPr>
              <a:buNone/>
            </a:pPr>
            <a:endParaRPr lang="el-GR" dirty="0" smtClean="0">
              <a:solidFill>
                <a:schemeClr val="bg2">
                  <a:lumMod val="75000"/>
                </a:schemeClr>
              </a:solidFill>
            </a:endParaRPr>
          </a:p>
          <a:p>
            <a:pPr>
              <a:buNone/>
            </a:pPr>
            <a:endParaRPr lang="el-GR" dirty="0"/>
          </a:p>
        </p:txBody>
      </p:sp>
      <p:graphicFrame>
        <p:nvGraphicFramePr>
          <p:cNvPr id="1026" name="Object 2"/>
          <p:cNvGraphicFramePr>
            <a:graphicFrameLocks noChangeAspect="1"/>
          </p:cNvGraphicFramePr>
          <p:nvPr/>
        </p:nvGraphicFramePr>
        <p:xfrm>
          <a:off x="3347864" y="5373216"/>
          <a:ext cx="1800200" cy="1152128"/>
        </p:xfrm>
        <a:graphic>
          <a:graphicData uri="http://schemas.openxmlformats.org/presentationml/2006/ole">
            <p:oleObj spid="_x0000_s1026" name="SVG Document" r:id="rId5" imgW="2857680" imgH="2857680" progId="">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6480720" cy="2002234"/>
          </a:xfrm>
        </p:spPr>
        <p:txBody>
          <a:bodyPr>
            <a:normAutofit fontScale="90000"/>
          </a:bodyPr>
          <a:lstStyle/>
          <a:p>
            <a:r>
              <a:rPr lang="el-GR" b="1" dirty="0" smtClean="0">
                <a:solidFill>
                  <a:schemeClr val="accent3">
                    <a:lumMod val="50000"/>
                  </a:schemeClr>
                </a:solidFill>
              </a:rPr>
              <a:t>γ) </a:t>
            </a:r>
            <a:r>
              <a:rPr lang="el-GR" b="1" dirty="0" err="1" smtClean="0">
                <a:solidFill>
                  <a:schemeClr val="accent3">
                    <a:lumMod val="50000"/>
                  </a:schemeClr>
                </a:solidFill>
              </a:rPr>
              <a:t>επικοινωνια</a:t>
            </a:r>
            <a:r>
              <a:rPr lang="el-GR" b="1" dirty="0" smtClean="0">
                <a:solidFill>
                  <a:schemeClr val="accent3">
                    <a:lumMod val="50000"/>
                  </a:schemeClr>
                </a:solidFill>
              </a:rPr>
              <a:t> με </a:t>
            </a:r>
            <a:r>
              <a:rPr lang="el-GR" b="1" dirty="0" err="1" smtClean="0">
                <a:solidFill>
                  <a:schemeClr val="accent3">
                    <a:lumMod val="50000"/>
                  </a:schemeClr>
                </a:solidFill>
              </a:rPr>
              <a:t>τισ</a:t>
            </a:r>
            <a:r>
              <a:rPr lang="el-GR" b="1" dirty="0" smtClean="0">
                <a:solidFill>
                  <a:schemeClr val="accent3">
                    <a:lumMod val="50000"/>
                  </a:schemeClr>
                </a:solidFill>
              </a:rPr>
              <a:t> </a:t>
            </a:r>
            <a:r>
              <a:rPr lang="el-GR" b="1" dirty="0" err="1" smtClean="0">
                <a:solidFill>
                  <a:schemeClr val="accent3">
                    <a:lumMod val="50000"/>
                  </a:schemeClr>
                </a:solidFill>
              </a:rPr>
              <a:t>επιλεγμενεσ</a:t>
            </a:r>
            <a:r>
              <a:rPr lang="el-GR" b="1" dirty="0" smtClean="0">
                <a:solidFill>
                  <a:schemeClr val="accent3">
                    <a:lumMod val="50000"/>
                  </a:schemeClr>
                </a:solidFill>
              </a:rPr>
              <a:t> </a:t>
            </a:r>
            <a:r>
              <a:rPr lang="el-GR" b="1" dirty="0" err="1" smtClean="0">
                <a:solidFill>
                  <a:schemeClr val="accent3">
                    <a:lumMod val="50000"/>
                  </a:schemeClr>
                </a:solidFill>
              </a:rPr>
              <a:t>επιχειρησεισ</a:t>
            </a:r>
            <a:r>
              <a:rPr lang="el-GR" b="1" dirty="0" smtClean="0">
                <a:solidFill>
                  <a:schemeClr val="accent3">
                    <a:lumMod val="50000"/>
                  </a:schemeClr>
                </a:solidFill>
              </a:rPr>
              <a:t> </a:t>
            </a:r>
            <a:r>
              <a:rPr lang="el-GR" b="1" dirty="0" smtClean="0">
                <a:solidFill>
                  <a:schemeClr val="accent3">
                    <a:lumMod val="50000"/>
                  </a:schemeClr>
                </a:solidFill>
              </a:rPr>
              <a:t>για, </a:t>
            </a:r>
            <a:r>
              <a:rPr lang="el-GR" b="1" dirty="0" err="1" smtClean="0">
                <a:solidFill>
                  <a:schemeClr val="accent3">
                    <a:lumMod val="50000"/>
                  </a:schemeClr>
                </a:solidFill>
              </a:rPr>
              <a:t>αποστολη</a:t>
            </a:r>
            <a:r>
              <a:rPr lang="el-GR" b="1" dirty="0" smtClean="0">
                <a:solidFill>
                  <a:schemeClr val="accent3">
                    <a:lumMod val="50000"/>
                  </a:schemeClr>
                </a:solidFill>
              </a:rPr>
              <a:t> </a:t>
            </a:r>
            <a:r>
              <a:rPr lang="el-GR" b="1" dirty="0" err="1" smtClean="0">
                <a:solidFill>
                  <a:schemeClr val="accent3">
                    <a:lumMod val="50000"/>
                  </a:schemeClr>
                </a:solidFill>
              </a:rPr>
              <a:t>βιογραφικου</a:t>
            </a:r>
            <a:r>
              <a:rPr lang="el-GR" b="1" dirty="0" smtClean="0">
                <a:solidFill>
                  <a:schemeClr val="accent3">
                    <a:lumMod val="50000"/>
                  </a:schemeClr>
                </a:solidFill>
              </a:rPr>
              <a:t>, </a:t>
            </a:r>
            <a:r>
              <a:rPr lang="el-GR" b="1" dirty="0" err="1" smtClean="0">
                <a:solidFill>
                  <a:schemeClr val="accent3">
                    <a:lumMod val="50000"/>
                  </a:schemeClr>
                </a:solidFill>
              </a:rPr>
              <a:t>συζητηση</a:t>
            </a:r>
            <a:r>
              <a:rPr lang="el-GR" b="1" dirty="0" smtClean="0">
                <a:solidFill>
                  <a:schemeClr val="accent3">
                    <a:lumMod val="50000"/>
                  </a:schemeClr>
                </a:solidFill>
              </a:rPr>
              <a:t> για </a:t>
            </a:r>
            <a:r>
              <a:rPr lang="el-GR" b="1" dirty="0" err="1" smtClean="0">
                <a:solidFill>
                  <a:schemeClr val="accent3">
                    <a:lumMod val="50000"/>
                  </a:schemeClr>
                </a:solidFill>
              </a:rPr>
              <a:t>τισ</a:t>
            </a:r>
            <a:r>
              <a:rPr lang="el-GR" b="1" dirty="0" smtClean="0">
                <a:solidFill>
                  <a:schemeClr val="accent3">
                    <a:lumMod val="50000"/>
                  </a:schemeClr>
                </a:solidFill>
              </a:rPr>
              <a:t> </a:t>
            </a:r>
            <a:r>
              <a:rPr lang="el-GR" b="1" dirty="0" err="1" smtClean="0">
                <a:solidFill>
                  <a:schemeClr val="accent3">
                    <a:lumMod val="50000"/>
                  </a:schemeClr>
                </a:solidFill>
              </a:rPr>
              <a:t>υποχρεωσεισ</a:t>
            </a:r>
            <a:r>
              <a:rPr lang="el-GR" b="1" dirty="0" smtClean="0">
                <a:solidFill>
                  <a:schemeClr val="accent3">
                    <a:lumMod val="50000"/>
                  </a:schemeClr>
                </a:solidFill>
              </a:rPr>
              <a:t> </a:t>
            </a:r>
            <a:r>
              <a:rPr lang="el-GR" b="1" dirty="0" smtClean="0">
                <a:solidFill>
                  <a:schemeClr val="accent3">
                    <a:lumMod val="50000"/>
                  </a:schemeClr>
                </a:solidFill>
              </a:rPr>
              <a:t>και τα </a:t>
            </a:r>
            <a:r>
              <a:rPr lang="el-GR" b="1" dirty="0" err="1" smtClean="0">
                <a:solidFill>
                  <a:schemeClr val="accent3">
                    <a:lumMod val="50000"/>
                  </a:schemeClr>
                </a:solidFill>
              </a:rPr>
              <a:t>δικαιωματα</a:t>
            </a:r>
            <a:r>
              <a:rPr lang="el-GR" b="1" dirty="0" smtClean="0">
                <a:solidFill>
                  <a:schemeClr val="accent3">
                    <a:lumMod val="50000"/>
                  </a:schemeClr>
                </a:solidFill>
              </a:rPr>
              <a:t> των 2 </a:t>
            </a:r>
            <a:r>
              <a:rPr lang="el-GR" b="1" dirty="0" err="1" smtClean="0">
                <a:solidFill>
                  <a:schemeClr val="accent3">
                    <a:lumMod val="50000"/>
                  </a:schemeClr>
                </a:solidFill>
              </a:rPr>
              <a:t>πλευρων</a:t>
            </a:r>
            <a:r>
              <a:rPr lang="el-GR" b="1" dirty="0" smtClean="0">
                <a:solidFill>
                  <a:schemeClr val="accent3">
                    <a:lumMod val="50000"/>
                  </a:schemeClr>
                </a:solidFill>
              </a:rPr>
              <a:t>. </a:t>
            </a:r>
            <a:endParaRPr lang="el-GR" b="1" dirty="0">
              <a:solidFill>
                <a:schemeClr val="accent3">
                  <a:lumMod val="50000"/>
                </a:schemeClr>
              </a:solidFill>
            </a:endParaRPr>
          </a:p>
        </p:txBody>
      </p:sp>
      <p:pic>
        <p:nvPicPr>
          <p:cNvPr id="4" name="3 - Θέση περιεχομένου" descr="21687586_1643323505699114_6420354052454199436_n.jpg"/>
          <p:cNvPicPr>
            <a:picLocks noGrp="1" noChangeAspect="1"/>
          </p:cNvPicPr>
          <p:nvPr>
            <p:ph sz="quarter" idx="1"/>
          </p:nvPr>
        </p:nvPicPr>
        <p:blipFill>
          <a:blip r:embed="rId2" cstate="print"/>
          <a:stretch>
            <a:fillRect/>
          </a:stretch>
        </p:blipFill>
        <p:spPr>
          <a:xfrm>
            <a:off x="251520" y="2420888"/>
            <a:ext cx="1811164" cy="1656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4 - Εικόνα" descr="21687893_1643322649032533_7366971064979246691_n.jpg"/>
          <p:cNvPicPr>
            <a:picLocks noChangeAspect="1"/>
          </p:cNvPicPr>
          <p:nvPr/>
        </p:nvPicPr>
        <p:blipFill>
          <a:blip r:embed="rId3" cstate="print"/>
          <a:stretch>
            <a:fillRect/>
          </a:stretch>
        </p:blipFill>
        <p:spPr>
          <a:xfrm>
            <a:off x="2339752" y="2708920"/>
            <a:ext cx="1728192"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5 - Εικόνα" descr="21687441_1643322519032546_8393148709003614674_n.jpg"/>
          <p:cNvPicPr>
            <a:picLocks noChangeAspect="1"/>
          </p:cNvPicPr>
          <p:nvPr/>
        </p:nvPicPr>
        <p:blipFill>
          <a:blip r:embed="rId4" cstate="print"/>
          <a:stretch>
            <a:fillRect/>
          </a:stretch>
        </p:blipFill>
        <p:spPr>
          <a:xfrm>
            <a:off x="6300192" y="1772816"/>
            <a:ext cx="2376264"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 Εικόνα" descr="21728085_1635437366487728_2556682068299840298_n.jpg"/>
          <p:cNvPicPr>
            <a:picLocks noChangeAspect="1"/>
          </p:cNvPicPr>
          <p:nvPr/>
        </p:nvPicPr>
        <p:blipFill>
          <a:blip r:embed="rId5" cstate="print"/>
          <a:stretch>
            <a:fillRect/>
          </a:stretch>
        </p:blipFill>
        <p:spPr>
          <a:xfrm>
            <a:off x="4355976" y="2564904"/>
            <a:ext cx="1584176" cy="18722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 Εικόνα" descr="22007995_1650316728333125_3466448286904695104_n.jpg"/>
          <p:cNvPicPr>
            <a:picLocks noChangeAspect="1"/>
          </p:cNvPicPr>
          <p:nvPr/>
        </p:nvPicPr>
        <p:blipFill>
          <a:blip r:embed="rId6" cstate="print"/>
          <a:stretch>
            <a:fillRect/>
          </a:stretch>
        </p:blipFill>
        <p:spPr>
          <a:xfrm>
            <a:off x="1691680" y="4365104"/>
            <a:ext cx="2069976" cy="16596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8 - Εικόνα" descr="21949735_1648740621824069_6477252463049407474_o.jpg"/>
          <p:cNvPicPr>
            <a:picLocks noChangeAspect="1"/>
          </p:cNvPicPr>
          <p:nvPr/>
        </p:nvPicPr>
        <p:blipFill>
          <a:blip r:embed="rId7" cstate="print"/>
          <a:stretch>
            <a:fillRect/>
          </a:stretch>
        </p:blipFill>
        <p:spPr>
          <a:xfrm>
            <a:off x="5076056" y="4365104"/>
            <a:ext cx="1403648" cy="12470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9 - Εικόνα" descr="mir-2-735x408.jpg"/>
          <p:cNvPicPr>
            <a:picLocks noChangeAspect="1"/>
          </p:cNvPicPr>
          <p:nvPr/>
        </p:nvPicPr>
        <p:blipFill>
          <a:blip r:embed="rId8" cstate="print"/>
          <a:stretch>
            <a:fillRect/>
          </a:stretch>
        </p:blipFill>
        <p:spPr>
          <a:xfrm>
            <a:off x="6516216" y="4941168"/>
            <a:ext cx="1584176" cy="1512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10 - Εικόνα" descr="23593637_1694188770612587_3813669403139585460_o.jpg"/>
          <p:cNvPicPr>
            <a:picLocks noChangeAspect="1"/>
          </p:cNvPicPr>
          <p:nvPr/>
        </p:nvPicPr>
        <p:blipFill>
          <a:blip r:embed="rId9" cstate="print"/>
          <a:stretch>
            <a:fillRect/>
          </a:stretch>
        </p:blipFill>
        <p:spPr>
          <a:xfrm>
            <a:off x="3563888" y="5589240"/>
            <a:ext cx="1944216" cy="1103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11 - Εικόνα" descr="21616496_1643323175699147_3127463029392629089_n.jpg"/>
          <p:cNvPicPr>
            <a:picLocks noChangeAspect="1"/>
          </p:cNvPicPr>
          <p:nvPr/>
        </p:nvPicPr>
        <p:blipFill>
          <a:blip r:embed="rId10" cstate="print"/>
          <a:stretch>
            <a:fillRect/>
          </a:stretch>
        </p:blipFill>
        <p:spPr>
          <a:xfrm>
            <a:off x="467544" y="5373216"/>
            <a:ext cx="1440160" cy="12961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12 - Εικόνα" descr="DSCN0766.jpg"/>
          <p:cNvPicPr>
            <a:picLocks noChangeAspect="1"/>
          </p:cNvPicPr>
          <p:nvPr/>
        </p:nvPicPr>
        <p:blipFill>
          <a:blip r:embed="rId11" cstate="print"/>
          <a:stretch>
            <a:fillRect/>
          </a:stretch>
        </p:blipFill>
        <p:spPr>
          <a:xfrm>
            <a:off x="7236296" y="116632"/>
            <a:ext cx="1440160" cy="1224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850106"/>
          </a:xfrm>
        </p:spPr>
        <p:txBody>
          <a:bodyPr>
            <a:normAutofit/>
          </a:bodyPr>
          <a:lstStyle/>
          <a:p>
            <a:r>
              <a:rPr lang="el-GR" b="1" dirty="0" smtClean="0">
                <a:solidFill>
                  <a:schemeClr val="accent2">
                    <a:lumMod val="50000"/>
                  </a:schemeClr>
                </a:solidFill>
              </a:rPr>
              <a:t>Δ) </a:t>
            </a:r>
            <a:r>
              <a:rPr lang="el-GR" b="1" dirty="0" err="1" smtClean="0">
                <a:solidFill>
                  <a:schemeClr val="accent2">
                    <a:lumMod val="50000"/>
                  </a:schemeClr>
                </a:solidFill>
              </a:rPr>
              <a:t>Προετοιμασ</a:t>
            </a:r>
            <a:r>
              <a:rPr lang="en-US" b="1" dirty="0" err="1" smtClean="0">
                <a:solidFill>
                  <a:schemeClr val="accent2">
                    <a:lumMod val="50000"/>
                  </a:schemeClr>
                </a:solidFill>
              </a:rPr>
              <a:t>i</a:t>
            </a:r>
            <a:r>
              <a:rPr lang="el-GR" b="1" dirty="0" smtClean="0">
                <a:solidFill>
                  <a:schemeClr val="accent2">
                    <a:lumMod val="50000"/>
                  </a:schemeClr>
                </a:solidFill>
              </a:rPr>
              <a:t>α δικαιολογητικών</a:t>
            </a:r>
            <a:endParaRPr lang="el-GR" b="1" dirty="0">
              <a:solidFill>
                <a:schemeClr val="accent2">
                  <a:lumMod val="50000"/>
                </a:schemeClr>
              </a:solidFill>
            </a:endParaRPr>
          </a:p>
        </p:txBody>
      </p:sp>
      <p:sp>
        <p:nvSpPr>
          <p:cNvPr id="3" name="2 - Θέση περιεχομένου"/>
          <p:cNvSpPr>
            <a:spLocks noGrp="1"/>
          </p:cNvSpPr>
          <p:nvPr>
            <p:ph sz="quarter" idx="1"/>
          </p:nvPr>
        </p:nvSpPr>
        <p:spPr>
          <a:xfrm>
            <a:off x="467544" y="1340768"/>
            <a:ext cx="7467600" cy="5133184"/>
          </a:xfrm>
        </p:spPr>
        <p:txBody>
          <a:bodyPr>
            <a:noAutofit/>
          </a:bodyPr>
          <a:lstStyle/>
          <a:p>
            <a:pPr>
              <a:buNone/>
            </a:pPr>
            <a:endParaRPr lang="el-GR" sz="1400" dirty="0" smtClean="0">
              <a:latin typeface="Arial" pitchFamily="34" charset="0"/>
              <a:cs typeface="Arial" pitchFamily="34" charset="0"/>
            </a:endParaRPr>
          </a:p>
          <a:p>
            <a:pPr>
              <a:buNone/>
            </a:pPr>
            <a:r>
              <a:rPr lang="el-GR" sz="1400" dirty="0" smtClean="0">
                <a:latin typeface="Arial" pitchFamily="34" charset="0"/>
                <a:cs typeface="Arial" pitchFamily="34" charset="0"/>
              </a:rPr>
              <a:t>Ο </a:t>
            </a:r>
            <a:r>
              <a:rPr lang="el-GR" sz="1400" dirty="0" smtClean="0">
                <a:latin typeface="Arial" pitchFamily="34" charset="0"/>
                <a:cs typeface="Arial" pitchFamily="34" charset="0"/>
              </a:rPr>
              <a:t>πρακτικά ασκούμενος οφείλει:</a:t>
            </a:r>
          </a:p>
          <a:p>
            <a:r>
              <a:rPr lang="el-GR" sz="1400" dirty="0" smtClean="0">
                <a:latin typeface="Arial" pitchFamily="34" charset="0"/>
                <a:cs typeface="Arial" pitchFamily="34" charset="0"/>
              </a:rPr>
              <a:t>Να κάνει Αίτηση για έναρξη πρακτικής </a:t>
            </a:r>
            <a:r>
              <a:rPr lang="el-GR" sz="1400" dirty="0" smtClean="0">
                <a:latin typeface="Arial" pitchFamily="34" charset="0"/>
                <a:cs typeface="Arial" pitchFamily="34" charset="0"/>
              </a:rPr>
              <a:t>Άσκησης, η οποία επέχει </a:t>
            </a:r>
            <a:r>
              <a:rPr lang="el-GR" sz="1400" dirty="0" smtClean="0">
                <a:latin typeface="Arial" pitchFamily="34" charset="0"/>
                <a:cs typeface="Arial" pitchFamily="34" charset="0"/>
              </a:rPr>
              <a:t>θέση υπεύθυνης δήλωσης.</a:t>
            </a:r>
          </a:p>
          <a:p>
            <a:r>
              <a:rPr lang="el-GR" sz="1400" dirty="0" smtClean="0">
                <a:latin typeface="Arial" pitchFamily="34" charset="0"/>
                <a:cs typeface="Arial" pitchFamily="34" charset="0"/>
              </a:rPr>
              <a:t>Να </a:t>
            </a:r>
            <a:r>
              <a:rPr lang="el-GR" sz="1400" dirty="0" smtClean="0">
                <a:latin typeface="Arial" pitchFamily="34" charset="0"/>
                <a:cs typeface="Arial" pitchFamily="34" charset="0"/>
              </a:rPr>
              <a:t>υπογράψει την ειδική Σύμβαση Πρακτικής Άσκησης</a:t>
            </a:r>
          </a:p>
          <a:p>
            <a:r>
              <a:rPr lang="el-GR" sz="1400" dirty="0" smtClean="0">
                <a:latin typeface="Arial" pitchFamily="34" charset="0"/>
                <a:cs typeface="Arial" pitchFamily="34" charset="0"/>
              </a:rPr>
              <a:t>Στην περίπτωση που διακόψει την Π.Α. να υποβάλει στο ΙΕΚ </a:t>
            </a:r>
            <a:r>
              <a:rPr lang="el-GR" sz="1400" dirty="0" smtClean="0">
                <a:latin typeface="Arial" pitchFamily="34" charset="0"/>
                <a:cs typeface="Arial" pitchFamily="34" charset="0"/>
              </a:rPr>
              <a:t>Υπεύθυνη </a:t>
            </a:r>
            <a:r>
              <a:rPr lang="el-GR" sz="1400" dirty="0" smtClean="0">
                <a:latin typeface="Arial" pitchFamily="34" charset="0"/>
                <a:cs typeface="Arial" pitchFamily="34" charset="0"/>
              </a:rPr>
              <a:t>Δήλωση Διακοπής </a:t>
            </a:r>
          </a:p>
          <a:p>
            <a:r>
              <a:rPr lang="el-GR" sz="1400" dirty="0" smtClean="0">
                <a:latin typeface="Arial" pitchFamily="34" charset="0"/>
                <a:cs typeface="Arial" pitchFamily="34" charset="0"/>
              </a:rPr>
              <a:t>Να συμπληρώνει το Βιβλίο πρακτικής</a:t>
            </a:r>
          </a:p>
          <a:p>
            <a:r>
              <a:rPr lang="el-GR" sz="1400" dirty="0" smtClean="0">
                <a:latin typeface="Arial" pitchFamily="34" charset="0"/>
                <a:cs typeface="Arial" pitchFamily="34" charset="0"/>
              </a:rPr>
              <a:t>Να </a:t>
            </a:r>
            <a:r>
              <a:rPr lang="el-GR" sz="1400" dirty="0" smtClean="0">
                <a:latin typeface="Arial" pitchFamily="34" charset="0"/>
                <a:cs typeface="Arial" pitchFamily="34" charset="0"/>
              </a:rPr>
              <a:t>τηρεί το ωράριο του και να φροντίζει το χώρο στον οποίο ασκείται.</a:t>
            </a:r>
          </a:p>
          <a:p>
            <a:endParaRPr lang="el-GR" sz="1400" dirty="0" smtClean="0">
              <a:latin typeface="Arial" pitchFamily="34" charset="0"/>
              <a:cs typeface="Arial" pitchFamily="34" charset="0"/>
            </a:endParaRPr>
          </a:p>
          <a:p>
            <a:pPr>
              <a:buNone/>
            </a:pPr>
            <a:r>
              <a:rPr lang="el-GR" sz="1400" dirty="0" smtClean="0">
                <a:latin typeface="Arial" pitchFamily="34" charset="0"/>
                <a:cs typeface="Arial" pitchFamily="34" charset="0"/>
              </a:rPr>
              <a:t>Πρότυπα για τα παραπάνω </a:t>
            </a:r>
            <a:r>
              <a:rPr lang="el-GR" sz="1400" dirty="0" smtClean="0">
                <a:latin typeface="Arial" pitchFamily="34" charset="0"/>
                <a:cs typeface="Arial" pitchFamily="34" charset="0"/>
              </a:rPr>
              <a:t> δίνονται  από </a:t>
            </a:r>
            <a:r>
              <a:rPr lang="el-GR" sz="1400" dirty="0" smtClean="0">
                <a:latin typeface="Arial" pitchFamily="34" charset="0"/>
                <a:cs typeface="Arial" pitchFamily="34" charset="0"/>
              </a:rPr>
              <a:t>το ΓΕΑΣ του ΙΙΕΚ Δήμου Βόλου</a:t>
            </a:r>
          </a:p>
          <a:p>
            <a:endParaRPr lang="el-GR" sz="1400" b="1" dirty="0" smtClean="0">
              <a:latin typeface="Arial" pitchFamily="34" charset="0"/>
              <a:cs typeface="Arial" pitchFamily="34" charset="0"/>
            </a:endParaRPr>
          </a:p>
          <a:p>
            <a:endParaRPr lang="el-GR" sz="1400" dirty="0" smtClean="0">
              <a:latin typeface="Arial" pitchFamily="34" charset="0"/>
              <a:cs typeface="Arial" pitchFamily="34" charset="0"/>
            </a:endParaRPr>
          </a:p>
          <a:p>
            <a:endParaRPr lang="el-GR" sz="1400" dirty="0" smtClean="0">
              <a:latin typeface="Arial" pitchFamily="34" charset="0"/>
              <a:cs typeface="Arial" pitchFamily="34" charset="0"/>
            </a:endParaRPr>
          </a:p>
          <a:p>
            <a:endParaRPr lang="el-GR" sz="1400" dirty="0" smtClean="0">
              <a:latin typeface="Arial" pitchFamily="34" charset="0"/>
              <a:cs typeface="Arial" pitchFamily="34" charset="0"/>
            </a:endParaRPr>
          </a:p>
          <a:p>
            <a:endParaRPr lang="el-GR" sz="1400" dirty="0" smtClean="0">
              <a:latin typeface="Arial" pitchFamily="34" charset="0"/>
              <a:cs typeface="Arial" pitchFamily="34" charset="0"/>
            </a:endParaRPr>
          </a:p>
          <a:p>
            <a:pPr>
              <a:buNone/>
            </a:pPr>
            <a:r>
              <a:rPr lang="el-GR" sz="1400" dirty="0" smtClean="0">
                <a:latin typeface="Arial" pitchFamily="34" charset="0"/>
                <a:cs typeface="Arial" pitchFamily="34" charset="0"/>
              </a:rPr>
              <a:t>   </a:t>
            </a:r>
          </a:p>
          <a:p>
            <a:pPr>
              <a:buNone/>
            </a:pPr>
            <a:endParaRPr lang="el-GR" sz="1400" dirty="0" smtClean="0">
              <a:solidFill>
                <a:schemeClr val="accent1">
                  <a:lumMod val="75000"/>
                </a:schemeClr>
              </a:solidFill>
              <a:latin typeface="Arial" pitchFamily="34" charset="0"/>
              <a:cs typeface="Arial" pitchFamily="34" charset="0"/>
            </a:endParaRPr>
          </a:p>
          <a:p>
            <a:pPr>
              <a:buNone/>
            </a:pPr>
            <a:endParaRPr lang="el-GR" sz="1400" dirty="0" smtClean="0">
              <a:solidFill>
                <a:schemeClr val="accent1">
                  <a:lumMod val="75000"/>
                </a:schemeClr>
              </a:solidFill>
              <a:latin typeface="Arial" pitchFamily="34" charset="0"/>
              <a:cs typeface="Arial" pitchFamily="34" charset="0"/>
            </a:endParaRPr>
          </a:p>
          <a:p>
            <a:pPr>
              <a:buNone/>
            </a:pPr>
            <a:endParaRPr lang="el-GR" sz="1400"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3744416" cy="6741368"/>
          </a:xfrm>
        </p:spPr>
        <p:txBody>
          <a:bodyPr>
            <a:normAutofit fontScale="90000"/>
          </a:bodyPr>
          <a:lstStyle/>
          <a:p>
            <a:r>
              <a:rPr lang="el-GR" dirty="0" smtClean="0">
                <a:solidFill>
                  <a:schemeClr val="accent3">
                    <a:lumMod val="75000"/>
                  </a:schemeClr>
                </a:solidFill>
              </a:rPr>
              <a:t/>
            </a:r>
            <a:br>
              <a:rPr lang="el-GR" dirty="0" smtClean="0">
                <a:solidFill>
                  <a:schemeClr val="accent3">
                    <a:lumMod val="75000"/>
                  </a:schemeClr>
                </a:solidFill>
              </a:rPr>
            </a:br>
            <a:r>
              <a:rPr lang="el-GR" dirty="0" smtClean="0">
                <a:solidFill>
                  <a:schemeClr val="accent3">
                    <a:lumMod val="75000"/>
                  </a:schemeClr>
                </a:solidFill>
              </a:rPr>
              <a:t/>
            </a:r>
            <a:br>
              <a:rPr lang="el-GR" dirty="0" smtClean="0">
                <a:solidFill>
                  <a:schemeClr val="accent3">
                    <a:lumMod val="75000"/>
                  </a:schemeClr>
                </a:solidFill>
              </a:rPr>
            </a:br>
            <a:r>
              <a:rPr lang="el-GR" dirty="0" smtClean="0">
                <a:solidFill>
                  <a:schemeClr val="accent3">
                    <a:lumMod val="75000"/>
                  </a:schemeClr>
                </a:solidFill>
              </a:rPr>
              <a:t/>
            </a:r>
            <a:br>
              <a:rPr lang="el-GR" dirty="0" smtClean="0">
                <a:solidFill>
                  <a:schemeClr val="accent3">
                    <a:lumMod val="75000"/>
                  </a:schemeClr>
                </a:solidFill>
              </a:rPr>
            </a:br>
            <a:r>
              <a:rPr lang="el-GR" dirty="0" smtClean="0">
                <a:solidFill>
                  <a:schemeClr val="accent3">
                    <a:lumMod val="75000"/>
                  </a:schemeClr>
                </a:solidFill>
              </a:rPr>
              <a:t/>
            </a:r>
            <a:br>
              <a:rPr lang="el-GR" dirty="0" smtClean="0">
                <a:solidFill>
                  <a:schemeClr val="accent3">
                    <a:lumMod val="75000"/>
                  </a:schemeClr>
                </a:solidFill>
              </a:rPr>
            </a:br>
            <a:r>
              <a:rPr lang="el-GR" dirty="0" smtClean="0">
                <a:solidFill>
                  <a:schemeClr val="accent3">
                    <a:lumMod val="75000"/>
                  </a:schemeClr>
                </a:solidFill>
              </a:rPr>
              <a:t/>
            </a:r>
            <a:br>
              <a:rPr lang="el-GR" dirty="0" smtClean="0">
                <a:solidFill>
                  <a:schemeClr val="accent3">
                    <a:lumMod val="75000"/>
                  </a:schemeClr>
                </a:solidFill>
              </a:rPr>
            </a:br>
            <a:r>
              <a:rPr lang="el-GR" sz="2700" b="1" dirty="0" smtClean="0">
                <a:solidFill>
                  <a:schemeClr val="accent2">
                    <a:lumMod val="50000"/>
                  </a:schemeClr>
                </a:solidFill>
              </a:rPr>
              <a:t>ε) παραλαβή από το </a:t>
            </a:r>
            <a:r>
              <a:rPr lang="el-GR" sz="2700" b="1" dirty="0" err="1" smtClean="0">
                <a:solidFill>
                  <a:schemeClr val="accent2">
                    <a:lumMod val="50000"/>
                  </a:schemeClr>
                </a:solidFill>
              </a:rPr>
              <a:t>ιιεκ</a:t>
            </a:r>
            <a:r>
              <a:rPr lang="el-GR" sz="2700" b="1" dirty="0" smtClean="0">
                <a:solidFill>
                  <a:schemeClr val="accent2">
                    <a:lumMod val="50000"/>
                  </a:schemeClr>
                </a:solidFill>
              </a:rPr>
              <a:t>, του βιβλίου </a:t>
            </a:r>
            <a:r>
              <a:rPr lang="el-GR" sz="2700" b="1" dirty="0" err="1" smtClean="0">
                <a:solidFill>
                  <a:schemeClr val="accent2">
                    <a:lumMod val="50000"/>
                  </a:schemeClr>
                </a:solidFill>
              </a:rPr>
              <a:t>π.α</a:t>
            </a:r>
            <a:r>
              <a:rPr lang="el-GR" sz="2700" b="1" dirty="0" smtClean="0">
                <a:solidFill>
                  <a:schemeClr val="accent2">
                    <a:lumMod val="50000"/>
                  </a:schemeClr>
                </a:solidFill>
              </a:rPr>
              <a:t>. και </a:t>
            </a:r>
            <a:r>
              <a:rPr lang="el-GR" sz="2700" b="1" dirty="0" err="1" smtClean="0">
                <a:solidFill>
                  <a:schemeClr val="accent2">
                    <a:lumMod val="50000"/>
                  </a:schemeClr>
                </a:solidFill>
              </a:rPr>
              <a:t>τησ</a:t>
            </a:r>
            <a:r>
              <a:rPr lang="el-GR" sz="2700" b="1" dirty="0" smtClean="0">
                <a:solidFill>
                  <a:schemeClr val="accent2">
                    <a:lumMod val="50000"/>
                  </a:schemeClr>
                </a:solidFill>
              </a:rPr>
              <a:t> </a:t>
            </a:r>
            <a:r>
              <a:rPr lang="el-GR" sz="2700" b="1" dirty="0" err="1" smtClean="0">
                <a:solidFill>
                  <a:schemeClr val="accent2">
                    <a:lumMod val="50000"/>
                  </a:schemeClr>
                </a:solidFill>
              </a:rPr>
              <a:t>θεωρημένησ</a:t>
            </a:r>
            <a:r>
              <a:rPr lang="el-GR" sz="2700" b="1" dirty="0" smtClean="0">
                <a:solidFill>
                  <a:schemeClr val="accent2">
                    <a:lumMod val="50000"/>
                  </a:schemeClr>
                </a:solidFill>
              </a:rPr>
              <a:t> </a:t>
            </a:r>
            <a:r>
              <a:rPr lang="el-GR" sz="2700" b="1" dirty="0" err="1" smtClean="0">
                <a:solidFill>
                  <a:schemeClr val="accent2">
                    <a:lumMod val="50000"/>
                  </a:schemeClr>
                </a:solidFill>
              </a:rPr>
              <a:t>απόφασησ</a:t>
            </a:r>
            <a:r>
              <a:rPr lang="el-GR" sz="2700" b="1" dirty="0" smtClean="0">
                <a:solidFill>
                  <a:schemeClr val="accent2">
                    <a:lumMod val="50000"/>
                  </a:schemeClr>
                </a:solidFill>
              </a:rPr>
              <a:t>                           (η </a:t>
            </a:r>
            <a:r>
              <a:rPr lang="el-GR" sz="2700" b="1" dirty="0" err="1" smtClean="0">
                <a:solidFill>
                  <a:schemeClr val="accent2">
                    <a:lumMod val="50000"/>
                  </a:schemeClr>
                </a:solidFill>
              </a:rPr>
              <a:t>σωστη</a:t>
            </a:r>
            <a:r>
              <a:rPr lang="el-GR" sz="2700" b="1" dirty="0" smtClean="0">
                <a:solidFill>
                  <a:schemeClr val="accent2">
                    <a:lumMod val="50000"/>
                  </a:schemeClr>
                </a:solidFill>
              </a:rPr>
              <a:t> </a:t>
            </a:r>
            <a:r>
              <a:rPr lang="el-GR" sz="2700" b="1" dirty="0" err="1" smtClean="0">
                <a:solidFill>
                  <a:schemeClr val="accent2">
                    <a:lumMod val="50000"/>
                  </a:schemeClr>
                </a:solidFill>
              </a:rPr>
              <a:t>συντηρηση</a:t>
            </a:r>
            <a:r>
              <a:rPr lang="el-GR" sz="2700" b="1" dirty="0" smtClean="0">
                <a:solidFill>
                  <a:schemeClr val="accent2">
                    <a:lumMod val="50000"/>
                  </a:schemeClr>
                </a:solidFill>
              </a:rPr>
              <a:t> και </a:t>
            </a:r>
            <a:r>
              <a:rPr lang="el-GR" sz="2700" b="1" dirty="0" err="1" smtClean="0">
                <a:solidFill>
                  <a:schemeClr val="accent2">
                    <a:lumMod val="50000"/>
                  </a:schemeClr>
                </a:solidFill>
              </a:rPr>
              <a:t>συμπληρωση</a:t>
            </a:r>
            <a:r>
              <a:rPr lang="el-GR" sz="2700" b="1" dirty="0" smtClean="0">
                <a:solidFill>
                  <a:schemeClr val="accent2">
                    <a:lumMod val="50000"/>
                  </a:schemeClr>
                </a:solidFill>
              </a:rPr>
              <a:t> του </a:t>
            </a:r>
            <a:r>
              <a:rPr lang="el-GR" sz="2700" b="1" dirty="0" err="1" smtClean="0">
                <a:solidFill>
                  <a:schemeClr val="accent2">
                    <a:lumMod val="50000"/>
                  </a:schemeClr>
                </a:solidFill>
              </a:rPr>
              <a:t>βιβλιου</a:t>
            </a:r>
            <a:r>
              <a:rPr lang="el-GR" sz="2700" b="1" dirty="0" smtClean="0">
                <a:solidFill>
                  <a:schemeClr val="accent2">
                    <a:lumMod val="50000"/>
                  </a:schemeClr>
                </a:solidFill>
              </a:rPr>
              <a:t>, είναι </a:t>
            </a:r>
            <a:r>
              <a:rPr lang="el-GR" sz="2700" b="1" dirty="0" err="1" smtClean="0">
                <a:solidFill>
                  <a:schemeClr val="accent2">
                    <a:lumMod val="50000"/>
                  </a:schemeClr>
                </a:solidFill>
              </a:rPr>
              <a:t>ευθυνη</a:t>
            </a:r>
            <a:r>
              <a:rPr lang="el-GR" sz="2700" b="1" dirty="0" smtClean="0">
                <a:solidFill>
                  <a:schemeClr val="accent2">
                    <a:lumMod val="50000"/>
                  </a:schemeClr>
                </a:solidFill>
              </a:rPr>
              <a:t> του </a:t>
            </a:r>
            <a:r>
              <a:rPr lang="el-GR" sz="2700" b="1" dirty="0" err="1" smtClean="0">
                <a:solidFill>
                  <a:schemeClr val="accent2">
                    <a:lumMod val="50000"/>
                  </a:schemeClr>
                </a:solidFill>
              </a:rPr>
              <a:t>σπουδαστη</a:t>
            </a:r>
            <a:r>
              <a:rPr lang="el-GR" sz="2700" b="1" dirty="0" smtClean="0">
                <a:solidFill>
                  <a:schemeClr val="accent2">
                    <a:lumMod val="50000"/>
                  </a:schemeClr>
                </a:solidFill>
              </a:rPr>
              <a:t>).                                </a:t>
            </a:r>
            <a:r>
              <a:rPr lang="el-GR" sz="2200" dirty="0" smtClean="0">
                <a:solidFill>
                  <a:schemeClr val="accent1">
                    <a:lumMod val="75000"/>
                  </a:schemeClr>
                </a:solidFill>
              </a:rPr>
              <a:t>Η θεωρημένη Απόφαση Έγκρισης  Π.Α. αποτελεί βασικό αποδεικτικό έντυπο που ο κάθε </a:t>
            </a:r>
            <a:r>
              <a:rPr lang="el-GR" sz="2200" dirty="0" err="1" smtClean="0">
                <a:solidFill>
                  <a:schemeClr val="accent1">
                    <a:lumMod val="75000"/>
                  </a:schemeClr>
                </a:solidFill>
              </a:rPr>
              <a:t>καταρτιζόμενοσ</a:t>
            </a:r>
            <a:r>
              <a:rPr lang="el-GR" sz="2200" dirty="0" smtClean="0">
                <a:solidFill>
                  <a:schemeClr val="accent1">
                    <a:lumMod val="75000"/>
                  </a:schemeClr>
                </a:solidFill>
              </a:rPr>
              <a:t> </a:t>
            </a:r>
            <a:r>
              <a:rPr lang="el-GR" sz="2200" dirty="0" smtClean="0">
                <a:solidFill>
                  <a:schemeClr val="accent1">
                    <a:lumMod val="75000"/>
                  </a:schemeClr>
                </a:solidFill>
              </a:rPr>
              <a:t>θα πρέπει να φέρει μαζί του κατά την Πρακτική Άσκηση  και να επιδεικνύεται σε κάθε εξωτερικό έλεγχο                 ( επιθεώρηση </a:t>
            </a:r>
            <a:r>
              <a:rPr lang="el-GR" sz="2200" dirty="0" err="1" smtClean="0">
                <a:solidFill>
                  <a:schemeClr val="accent1">
                    <a:lumMod val="75000"/>
                  </a:schemeClr>
                </a:solidFill>
              </a:rPr>
              <a:t>Εργασίασ</a:t>
            </a:r>
            <a:r>
              <a:rPr lang="el-GR" sz="2200" dirty="0" smtClean="0">
                <a:solidFill>
                  <a:schemeClr val="accent1">
                    <a:lumMod val="75000"/>
                  </a:schemeClr>
                </a:solidFill>
              </a:rPr>
              <a:t>, </a:t>
            </a:r>
            <a:r>
              <a:rPr lang="el-GR" sz="2200" dirty="0" smtClean="0">
                <a:solidFill>
                  <a:schemeClr val="accent1">
                    <a:lumMod val="75000"/>
                  </a:schemeClr>
                </a:solidFill>
              </a:rPr>
              <a:t>Ι.Κ.Α., κ.τ.λ.). </a:t>
            </a:r>
            <a:r>
              <a:rPr lang="el-GR" dirty="0" smtClean="0"/>
              <a:t/>
            </a:r>
            <a:br>
              <a:rPr lang="el-GR" dirty="0" smtClean="0"/>
            </a:br>
            <a:endParaRPr lang="el-GR" dirty="0"/>
          </a:p>
        </p:txBody>
      </p:sp>
      <p:pic>
        <p:nvPicPr>
          <p:cNvPr id="18434" name="Picture 2" descr="C:\Users\user\Desktop\EA2CAA21.jpg"/>
          <p:cNvPicPr>
            <a:picLocks noGrp="1" noChangeAspect="1" noChangeArrowheads="1"/>
          </p:cNvPicPr>
          <p:nvPr>
            <p:ph sz="quarter" idx="1"/>
          </p:nvPr>
        </p:nvPicPr>
        <p:blipFill>
          <a:blip r:embed="rId2" cstate="print"/>
          <a:srcRect/>
          <a:stretch>
            <a:fillRect/>
          </a:stretch>
        </p:blipFill>
        <p:spPr bwMode="auto">
          <a:xfrm>
            <a:off x="4283968" y="260648"/>
            <a:ext cx="4464496" cy="63367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606</TotalTime>
  <Words>644</Words>
  <Application>Microsoft Office PowerPoint</Application>
  <PresentationFormat>Προβολή στην οθόνη (4:3)</PresentationFormat>
  <Paragraphs>49</Paragraphs>
  <Slides>11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11</vt:i4>
      </vt:variant>
    </vt:vector>
  </HeadingPairs>
  <TitlesOfParts>
    <vt:vector size="13" baseType="lpstr">
      <vt:lpstr>Προεξοχή</vt:lpstr>
      <vt:lpstr>SVG Document</vt:lpstr>
      <vt:lpstr>Πρακτική Άσκηση Σπουδαστών                                  ΙΙΕΚ δήμου βόλου</vt:lpstr>
      <vt:lpstr>Η Πρακτική Άσκηση σύμφωνα με την κειμενη νομοθεσία, είναι υποχρεωτική για την ολοκλήρωση των σπουδών, την απόκτηση β.ε.κ. &amp; τη συμμέτοχη στισ κρατικεσ εξετασεισ πιστοποιησησ.</vt:lpstr>
      <vt:lpstr>Για να δείτε αναλυτικά τη διαδικασία, το φ.ε.κ., την εγκύκλιο καθώς και συνεργαζόμενες επιχειρήσεις, επισκεφτείτε το site μας : </vt:lpstr>
      <vt:lpstr> ΠΡΑΚΤΙΚΗ ΑΣΚΗΣΗ Ή ΟΛΙΚΗ ΑΠΑΛΛΑΓΗ  ΟΛΟΚΛΗΡΩΣΗ  ΦΟΙΤΗΣΗΣ                     Β.Ε.Κ. ( Βεβαιωση Επαγγελματικησ  Κατάρτισησ )                     ΕΟΠΠΕΠ   – ΕΓΓΡΑΦΗ ΣΤΟ ΜΗΤΡΩΟ – ΤΡΑΠΕΖΑ ΘΕΜΑΤΩΝ – ΕΞΕΤΑΣΕΙΣ ΠΙΣΤΟΠΟΙΗΣΗΣ    </vt:lpstr>
      <vt:lpstr>Διαδικασία υλοποίησησ συνεχή και άμεση επικοινωνία με το γραφείο Π.Α.</vt:lpstr>
      <vt:lpstr>Β)  Προετοιμασία -  ατομικου φακελου                           -  βιογραφικου</vt:lpstr>
      <vt:lpstr>γ) επικοινωνια με τισ επιλεγμενεσ επιχειρησεισ για, αποστολη βιογραφικου, συζητηση για τισ υποχρεωσεισ και τα δικαιωματα των 2 πλευρων. </vt:lpstr>
      <vt:lpstr>Δ) Προετοιμασiα δικαιολογητικών</vt:lpstr>
      <vt:lpstr>     ε) παραλαβή από το ιιεκ, του βιβλίου π.α. και τησ θεωρημένησ απόφασησ                           (η σωστη συντηρηση και συμπληρωση του βιβλιου, είναι ευθυνη του σπουδαστη).                                Η θεωρημένη Απόφαση Έγκρισης  Π.Α. αποτελεί βασικό αποδεικτικό έντυπο που ο κάθε καταρτιζόμενοσ θα πρέπει να φέρει μαζί του κατά την Πρακτική Άσκηση  και να επιδεικνύεται σε κάθε εξωτερικό έλεγχο                 ( επιθεώρηση Εργασίασ, Ι.Κ.Α., κ.τ.λ.).  </vt:lpstr>
      <vt:lpstr>ζ) επικοινωνία – εποπτεία καθ’όλη τη διάρκεια τησ Π.Α.                       Συνεχήσ  επικοινωνία  μεταξύ,  Σπουδαστή,  Συντονίστριασ  Π.Α.  και  Εργοδότη,  για  την  επίλυση οποιουδήποτε  προβλήματοσ  παρουσιαστεί,  καθώσ  και για να μαθαίνονται  τα….Καλά Νέα !!!      Η επικοινωνία, μπορεί να είναι μέσω:      α) Messenger ( κάντε like στη σελίδα μασ, diek.gr, https://www.facebook.com/diekvolou/ ……..και καλέστε και τουσ φίλουσ σασ να κάνουν το ίδιο)     β) e – mail στο practice.diek@gmail.com      γ) τηλεφωνικά στο 2421056446</vt:lpstr>
      <vt:lpstr>Ευχαριστώ για την        προσοχη σασ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Πρακτική Άσκηση Σπουδαστών ΙΕΚ </dc:title>
  <dc:creator>Olga</dc:creator>
  <cp:lastModifiedBy>User</cp:lastModifiedBy>
  <cp:revision>147</cp:revision>
  <dcterms:created xsi:type="dcterms:W3CDTF">2018-02-06T08:54:26Z</dcterms:created>
  <dcterms:modified xsi:type="dcterms:W3CDTF">2023-03-08T12:45:47Z</dcterms:modified>
</cp:coreProperties>
</file>